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642" r:id="rId5"/>
    <p:sldMasterId id="2147484742" r:id="rId6"/>
    <p:sldMasterId id="2147484775" r:id="rId7"/>
  </p:sldMasterIdLst>
  <p:notesMasterIdLst>
    <p:notesMasterId r:id="rId41"/>
  </p:notesMasterIdLst>
  <p:handoutMasterIdLst>
    <p:handoutMasterId r:id="rId42"/>
  </p:handoutMasterIdLst>
  <p:sldIdLst>
    <p:sldId id="1719" r:id="rId8"/>
    <p:sldId id="1856" r:id="rId9"/>
    <p:sldId id="1660" r:id="rId10"/>
    <p:sldId id="1857" r:id="rId11"/>
    <p:sldId id="1889" r:id="rId12"/>
    <p:sldId id="1934" r:id="rId13"/>
    <p:sldId id="10822" r:id="rId14"/>
    <p:sldId id="1917" r:id="rId15"/>
    <p:sldId id="1918" r:id="rId16"/>
    <p:sldId id="10603" r:id="rId17"/>
    <p:sldId id="1863" r:id="rId18"/>
    <p:sldId id="4905" r:id="rId19"/>
    <p:sldId id="10828" r:id="rId20"/>
    <p:sldId id="1924" r:id="rId21"/>
    <p:sldId id="1925" r:id="rId22"/>
    <p:sldId id="10824" r:id="rId23"/>
    <p:sldId id="10826" r:id="rId24"/>
    <p:sldId id="1870" r:id="rId25"/>
    <p:sldId id="1926" r:id="rId26"/>
    <p:sldId id="10829" r:id="rId27"/>
    <p:sldId id="10830" r:id="rId28"/>
    <p:sldId id="10823" r:id="rId29"/>
    <p:sldId id="1927" r:id="rId30"/>
    <p:sldId id="10831" r:id="rId31"/>
    <p:sldId id="1928" r:id="rId32"/>
    <p:sldId id="1929" r:id="rId33"/>
    <p:sldId id="1881" r:id="rId34"/>
    <p:sldId id="1933" r:id="rId35"/>
    <p:sldId id="1887" r:id="rId36"/>
    <p:sldId id="1950" r:id="rId37"/>
    <p:sldId id="10832" r:id="rId38"/>
    <p:sldId id="10833" r:id="rId39"/>
    <p:sldId id="10834"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C52E3E13-594B-4CAB-B6A1-BEEC2BC09A3F}">
          <p14:sldIdLst>
            <p14:sldId id="1719"/>
          </p14:sldIdLst>
        </p14:section>
        <p14:section name="Lesson 01: Learning objectives" id="{A3BC8ECF-3AD1-4505-8082-AB36D2CCF109}">
          <p14:sldIdLst>
            <p14:sldId id="1856"/>
            <p14:sldId id="1660"/>
          </p14:sldIdLst>
        </p14:section>
        <p14:section name="Lesson 02: Security Fundamentals for IoT Solutions" id="{C2E22482-9B33-47FF-8A78-DE3ACC80C4F6}">
          <p14:sldIdLst>
            <p14:sldId id="1857"/>
            <p14:sldId id="1889"/>
            <p14:sldId id="1934"/>
            <p14:sldId id="10822"/>
            <p14:sldId id="1917"/>
            <p14:sldId id="1918"/>
            <p14:sldId id="10603"/>
          </p14:sldIdLst>
        </p14:section>
        <p14:section name="Lesson 03: Introduction to Azure Security Center for IoT" id="{1D3CC63E-0D1B-4F3A-B839-C10C2FABA3CB}">
          <p14:sldIdLst>
            <p14:sldId id="1863"/>
            <p14:sldId id="4905"/>
            <p14:sldId id="10828"/>
            <p14:sldId id="1924"/>
            <p14:sldId id="1925"/>
            <p14:sldId id="10824"/>
            <p14:sldId id="10826"/>
          </p14:sldIdLst>
        </p14:section>
        <p14:section name="Lesson 04: Enhance Protection with Azure Security Center for IoT Agents" id="{320E5D9D-AC37-4242-91EB-8335ED15DABF}">
          <p14:sldIdLst>
            <p14:sldId id="1870"/>
            <p14:sldId id="1926"/>
            <p14:sldId id="10829"/>
            <p14:sldId id="10830"/>
            <p14:sldId id="10823"/>
            <p14:sldId id="1927"/>
            <p14:sldId id="10831"/>
            <p14:sldId id="1928"/>
            <p14:sldId id="1929"/>
          </p14:sldIdLst>
        </p14:section>
        <p14:section name="Lesson 05: Module Labs" id="{E21649A6-FE43-455E-A1CF-FE1C4867B69A}">
          <p14:sldIdLst>
            <p14:sldId id="1881"/>
            <p14:sldId id="1933"/>
          </p14:sldIdLst>
        </p14:section>
        <p14:section name="Lesson 06: Module 10 review questions" id="{61EAFB72-3CF9-44D8-BCBD-50AB0405D765}">
          <p14:sldIdLst>
            <p14:sldId id="1887"/>
            <p14:sldId id="1950"/>
            <p14:sldId id="10832"/>
            <p14:sldId id="10833"/>
            <p14:sldId id="108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a:srgbClr val="00BCF2"/>
    <a:srgbClr val="40CDF5"/>
    <a:srgbClr val="40587C"/>
    <a:srgbClr val="00B0E3"/>
    <a:srgbClr val="00188F"/>
    <a:srgbClr val="005291"/>
    <a:srgbClr val="BA6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8B283B-4A87-43C6-92E1-97CB523CC805}" v="18" dt="2020-04-07T20:58:17.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3" autoAdjust="0"/>
    <p:restoredTop sz="81423" autoAdjust="0"/>
  </p:normalViewPr>
  <p:slideViewPr>
    <p:cSldViewPr snapToGrid="0">
      <p:cViewPr varScale="1">
        <p:scale>
          <a:sx n="89" d="100"/>
          <a:sy n="89" d="100"/>
        </p:scale>
        <p:origin x="666" y="8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7916"/>
    </p:cViewPr>
  </p:sorterViewPr>
  <p:notesViewPr>
    <p:cSldViewPr snapToGrid="0" showGuides="1">
      <p:cViewPr varScale="1">
        <p:scale>
          <a:sx n="84" d="100"/>
          <a:sy n="84" d="100"/>
        </p:scale>
        <p:origin x="2934"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4/7/2020 11:02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4/7/2020 11:02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asc-for-iot/quickstart-onboard-iot-hub"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cs.microsoft.com/en-us/azure/asc-for-iot/quickstart-configure-your-solution"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sc-for-iot/concept-security-aler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asc-for-iot/concept-customizable-security-aler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github.com/Azure/Azure-IoT-Security/tree/master/trigger_even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iot-fundamentals/security-recommenda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BF8DD0C-87D0-45E8-9A47-1A54E85EEA15}"/>
              </a:ext>
            </a:extLst>
          </p:cNvPr>
          <p:cNvSpPr>
            <a:spLocks noGrp="1"/>
          </p:cNvSpPr>
          <p:nvPr>
            <p:ph type="body" idx="1"/>
          </p:nvPr>
        </p:nvSpPr>
        <p:spPr/>
        <p:txBody>
          <a:bodyPr/>
          <a:lstStyle/>
          <a:p>
            <a:r>
              <a:rPr lang="en-US" dirty="0"/>
              <a:t>This is a build slide that explains example threat model components.  This can be used as a conversation starter, if you’d like and have time.</a:t>
            </a:r>
          </a:p>
        </p:txBody>
      </p:sp>
    </p:spTree>
    <p:extLst>
      <p:ext uri="{BB962C8B-B14F-4D97-AF65-F5344CB8AC3E}">
        <p14:creationId xmlns:p14="http://schemas.microsoft.com/office/powerpoint/2010/main" val="39011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81006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meant to be a deep dive on Azure Security Center – it’s to make sure that if the students have never heard of it, you have a talking prompt for it.  If they all know it, you can skip this slide.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2F7226-5A2B-4D76-A60E-DC68A0BF1C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513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Unified security view</a:t>
            </a:r>
          </a:p>
          <a:p>
            <a:pPr marL="171450" indent="-171450">
              <a:buFont typeface="Arial" panose="020B0604020202020204" pitchFamily="34" charset="0"/>
              <a:buChar char="•"/>
            </a:pPr>
            <a:r>
              <a:rPr lang="en-US" dirty="0"/>
              <a:t>Built-in security assessments</a:t>
            </a:r>
          </a:p>
          <a:p>
            <a:pPr marL="171450" indent="-171450">
              <a:buFont typeface="Arial" panose="020B0604020202020204" pitchFamily="34" charset="0"/>
              <a:buChar char="•"/>
            </a:pPr>
            <a:r>
              <a:rPr lang="en-US" dirty="0"/>
              <a:t>Ability to create custom assessment rules</a:t>
            </a:r>
          </a:p>
          <a:p>
            <a:pPr marL="171450" indent="-171450">
              <a:buFont typeface="Arial" panose="020B0604020202020204" pitchFamily="34" charset="0"/>
              <a:buChar char="•"/>
            </a:pPr>
            <a:r>
              <a:rPr lang="en-US" dirty="0"/>
              <a:t>Connectivity with existing Microsoft cybersecurity knowledge for detection of zero-day attacks, machine learning for anomaly detection, etc.</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346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The next lesson is all about the Enhanced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2709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hlinkClick r:id="rId3"/>
              </a:rPr>
              <a:t>https://docs.microsoft.com/en-us/azure/asc-for-iot/quickstart-onboard-iot-hub</a:t>
            </a: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hlinkClick r:id="rId4"/>
              </a:rPr>
              <a:t>https://docs.microsoft.com/en-us/azure/asc-for-iot/quickstart-configure-your-solution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56027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https://docs.microsoft.com/en-us/azure/asc-for-iot/concept-security-alerts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39007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https://docs.microsoft.com/en-us/azure/asc-for-iot/concept-customizable-security-alerts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5916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5712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“Azure Security Center for IoT offers a substantial amount of monitoring from the point of view of the cloud service side without any extra configuration beyond connecting to the IoT Hub.  However, there’s also an option that allows more sophisticated device-side data collection…”</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The takeaway is that two options exist.  There’s more details in the </a:t>
            </a:r>
            <a:r>
              <a:rPr lang="en-US" dirty="0" err="1"/>
              <a:t>SkillPipe</a:t>
            </a:r>
            <a:r>
              <a:rPr lang="en-US" dirty="0"/>
              <a:t>/docs; what’s here are the differences.  </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The </a:t>
            </a:r>
            <a:r>
              <a:rPr lang="en-US" dirty="0" err="1"/>
              <a:t>SkillPipe</a:t>
            </a:r>
            <a:r>
              <a:rPr lang="en-US" dirty="0"/>
              <a:t> also covers how to choose but ultimately it’s the information in the table translated into questions.</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Finally, the </a:t>
            </a:r>
            <a:r>
              <a:rPr lang="en-US" dirty="0" err="1"/>
              <a:t>SkillPipe</a:t>
            </a:r>
            <a:r>
              <a:rPr lang="en-US" dirty="0"/>
              <a:t> and docs have information on supported Linux distributions and Windows OS versions.</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Not in the </a:t>
            </a:r>
            <a:r>
              <a:rPr lang="en-US" dirty="0" err="1"/>
              <a:t>SkillPipe</a:t>
            </a:r>
            <a:r>
              <a:rPr lang="en-US" dirty="0"/>
              <a:t> or the course, but documented – a developer can write their own agent if they want, as long as they follow the proper message format, etc.  The existing agents are open source and can be used as a reference with the documentation.  This can help with unique platform configurations not supported by the Microsoft-supplied code, or potentially as an integration point for other security products.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3018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hlinkClick r:id="rId3"/>
              </a:rPr>
              <a:t>https://github.com/Azure/Azure-IoT-Security/tree/master/trigger_events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8770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haven’t talked about how module identities work in the context of non-Edge devices yet, we should look at that briefly…”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26702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we just talked about deployment of the security agent, the unique deployment model of IoT Edge devices means the security agent deployment will be different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287504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Note that device mode has some restrictions around the certificate that’s used – Azure Security Center for IoT does not support CA-signed certificates, only self-signed certificates, at this time.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63491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have an agent working and communicating with Azure Security Center for IoT.  This adds more data collection capabilities and a large number of new alerts…”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367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“Once you have configured the agents, what kinds of recommendations can you expect to see from Azure Security Center for IoT?...”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9330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“Another feature of Azure Security Center for IoT is something we refer to as baselines...”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[later while still on this slide, after explaining the bullet points]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“For example, your may find baselines useful for implementing recommendations from Azure Security Center for IoT, especially device configuration recommendations.”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93697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659668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i="0" u="none" strike="noStrike"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160020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8650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Correct Answer: B</a:t>
            </a:r>
          </a:p>
          <a:p>
            <a:endParaRPr lang="en-US" sz="882"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Explanation</a:t>
            </a:r>
            <a:r>
              <a:rPr lang="en-US" sz="882" kern="1200" dirty="0">
                <a:solidFill>
                  <a:schemeClr val="tx1"/>
                </a:solidFill>
                <a:effectLst/>
                <a:latin typeface="Segoe UI Light" pitchFamily="34" charset="0"/>
                <a:ea typeface="+mn-ea"/>
                <a:cs typeface="+mn-cs"/>
              </a:rPr>
              <a:t>: In the student workbook/</a:t>
            </a:r>
            <a:r>
              <a:rPr lang="en-US" sz="882" kern="1200" dirty="0" err="1">
                <a:solidFill>
                  <a:schemeClr val="tx1"/>
                </a:solidFill>
                <a:effectLst/>
                <a:latin typeface="Segoe UI Light" pitchFamily="34" charset="0"/>
                <a:ea typeface="+mn-ea"/>
                <a:cs typeface="+mn-cs"/>
              </a:rPr>
              <a:t>skillpipe</a:t>
            </a:r>
            <a:r>
              <a:rPr lang="en-US" sz="882" kern="1200" dirty="0">
                <a:solidFill>
                  <a:schemeClr val="tx1"/>
                </a:solidFill>
                <a:effectLst/>
                <a:latin typeface="Segoe UI Light" pitchFamily="34" charset="0"/>
                <a:ea typeface="+mn-ea"/>
                <a:cs typeface="+mn-cs"/>
              </a:rPr>
              <a:t> content, topic </a:t>
            </a:r>
            <a:r>
              <a:rPr lang="en-US" sz="882" i="1" kern="1200" dirty="0">
                <a:solidFill>
                  <a:schemeClr val="tx1"/>
                </a:solidFill>
                <a:effectLst/>
                <a:latin typeface="Segoe UI Light" pitchFamily="34" charset="0"/>
                <a:ea typeface="+mn-ea"/>
                <a:cs typeface="+mn-cs"/>
              </a:rPr>
              <a:t>What is Azure Security Center</a:t>
            </a:r>
            <a:r>
              <a:rPr lang="en-US" sz="882" kern="1200" dirty="0">
                <a:solidFill>
                  <a:schemeClr val="tx1"/>
                </a:solidFill>
                <a:effectLst/>
                <a:latin typeface="Segoe UI Light" pitchFamily="34" charset="0"/>
                <a:ea typeface="+mn-ea"/>
                <a:cs typeface="+mn-cs"/>
              </a:rPr>
              <a:t> includes the following: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provides you the tools needed to harden your network, secure your services and make sure you're on top of your security posture.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addresses the three most urgent security challenges:</a:t>
            </a:r>
          </a:p>
          <a:p>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Rapidly changing workloads – It’s both a strength and a challenge of the cloud. On the one hand, end users are empowered to do more. On the other, how do you make sure that the ever-changing services people are using and creating are up to your security standards and follow security best practices?</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Increasingly sophisticated attacks - Wherever you run your workloads, the attacks keep getting more sophisticated. You have to secure your public cloud workloads, which are, in effect, an Internet facing workload that can leave you even more vulnerable if you don't follow security best practices.</a:t>
            </a:r>
          </a:p>
          <a:p>
            <a:pPr lvl="0"/>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Security skills are in short supply - The number of security alerts and alerting systems far outnumbers the number of administrators with the necessary background and experience to make sure your environments are protected. Staying up-to-date with the latest attacks is a constant challenge, making it impossible to stay in place while the world of security is an ever-changing front.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4/7/2020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216594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Correct Answer: A, B, C</a:t>
            </a:r>
          </a:p>
          <a:p>
            <a:endParaRPr lang="en-US" sz="882"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Explanation</a:t>
            </a:r>
            <a:r>
              <a:rPr lang="en-US" sz="882" kern="1200" dirty="0">
                <a:solidFill>
                  <a:schemeClr val="tx1"/>
                </a:solidFill>
                <a:effectLst/>
                <a:latin typeface="Segoe UI Light" pitchFamily="34" charset="0"/>
                <a:ea typeface="+mn-ea"/>
                <a:cs typeface="+mn-cs"/>
              </a:rPr>
              <a:t>: In the student workbook/</a:t>
            </a:r>
            <a:r>
              <a:rPr lang="en-US" sz="882" kern="1200" dirty="0" err="1">
                <a:solidFill>
                  <a:schemeClr val="tx1"/>
                </a:solidFill>
                <a:effectLst/>
                <a:latin typeface="Segoe UI Light" pitchFamily="34" charset="0"/>
                <a:ea typeface="+mn-ea"/>
                <a:cs typeface="+mn-cs"/>
              </a:rPr>
              <a:t>skillpipe</a:t>
            </a:r>
            <a:r>
              <a:rPr lang="en-US" sz="882" kern="1200" dirty="0">
                <a:solidFill>
                  <a:schemeClr val="tx1"/>
                </a:solidFill>
                <a:effectLst/>
                <a:latin typeface="Segoe UI Light" pitchFamily="34" charset="0"/>
                <a:ea typeface="+mn-ea"/>
                <a:cs typeface="+mn-cs"/>
              </a:rPr>
              <a:t> content, topic </a:t>
            </a:r>
            <a:r>
              <a:rPr lang="en-US" sz="882" i="1" kern="1200" dirty="0">
                <a:solidFill>
                  <a:schemeClr val="tx1"/>
                </a:solidFill>
                <a:effectLst/>
                <a:latin typeface="Segoe UI Light" pitchFamily="34" charset="0"/>
                <a:ea typeface="+mn-ea"/>
                <a:cs typeface="+mn-cs"/>
              </a:rPr>
              <a:t>Introduction to Azure Security Center for IoT</a:t>
            </a:r>
            <a:r>
              <a:rPr lang="en-US" sz="882" kern="1200" dirty="0">
                <a:solidFill>
                  <a:schemeClr val="tx1"/>
                </a:solidFill>
                <a:effectLst/>
                <a:latin typeface="Segoe UI Light" pitchFamily="34" charset="0"/>
                <a:ea typeface="+mn-ea"/>
                <a:cs typeface="+mn-cs"/>
              </a:rPr>
              <a:t> includes the following: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for IoT enables you to unify security management and enable end-to-end threat detection and analysis across hybrid cloud workloads and your Azure IoT solution.</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for IoT is composed of the following components:</a:t>
            </a:r>
          </a:p>
          <a:p>
            <a:pPr lvl="0"/>
            <a:r>
              <a:rPr lang="en-US" sz="882" kern="1200" dirty="0">
                <a:solidFill>
                  <a:schemeClr val="tx1"/>
                </a:solidFill>
                <a:effectLst/>
                <a:latin typeface="Segoe UI Light" pitchFamily="34" charset="0"/>
                <a:ea typeface="+mn-ea"/>
                <a:cs typeface="+mn-cs"/>
              </a:rPr>
              <a:t>- IoT Hub integration</a:t>
            </a:r>
          </a:p>
          <a:p>
            <a:pPr lvl="0"/>
            <a:r>
              <a:rPr lang="en-US" sz="882" kern="1200" dirty="0">
                <a:solidFill>
                  <a:schemeClr val="tx1"/>
                </a:solidFill>
                <a:effectLst/>
                <a:latin typeface="Segoe UI Light" pitchFamily="34" charset="0"/>
                <a:ea typeface="+mn-ea"/>
                <a:cs typeface="+mn-cs"/>
              </a:rPr>
              <a:t>- Device agents (optional)</a:t>
            </a:r>
          </a:p>
          <a:p>
            <a:pPr lvl="0"/>
            <a:r>
              <a:rPr lang="en-US" sz="882" kern="1200" dirty="0">
                <a:solidFill>
                  <a:schemeClr val="tx1"/>
                </a:solidFill>
                <a:effectLst/>
                <a:latin typeface="Segoe UI Light" pitchFamily="34" charset="0"/>
                <a:ea typeface="+mn-ea"/>
                <a:cs typeface="+mn-cs"/>
              </a:rPr>
              <a:t>- Send security message SDK</a:t>
            </a:r>
          </a:p>
          <a:p>
            <a:pPr lvl="0"/>
            <a:r>
              <a:rPr lang="en-US" sz="882" kern="1200" dirty="0">
                <a:solidFill>
                  <a:schemeClr val="tx1"/>
                </a:solidFill>
                <a:effectLst/>
                <a:latin typeface="Segoe UI Light" pitchFamily="34" charset="0"/>
                <a:ea typeface="+mn-ea"/>
                <a:cs typeface="+mn-cs"/>
              </a:rPr>
              <a:t>- Analytics pipeline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Secure your entire IoT solution from IoT devices to Azure cloud.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Choose from our seamless agentless solution or take advantage of agent-based comprehensive security, Azure Security Center for IoT provides threat prevention and analysis for every device, IoT Edge and IoT Hub, across your IoT assets.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4/7/2020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07810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Correct Answer: B, D</a:t>
            </a:r>
          </a:p>
          <a:p>
            <a:endParaRPr lang="en-US" sz="882"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Explanation</a:t>
            </a:r>
            <a:r>
              <a:rPr lang="en-US" sz="882" kern="1200" dirty="0">
                <a:solidFill>
                  <a:schemeClr val="tx1"/>
                </a:solidFill>
                <a:effectLst/>
                <a:latin typeface="Segoe UI Light" pitchFamily="34" charset="0"/>
                <a:ea typeface="+mn-ea"/>
                <a:cs typeface="+mn-cs"/>
              </a:rPr>
              <a:t>: In the student workbook/</a:t>
            </a:r>
            <a:r>
              <a:rPr lang="en-US" sz="882" kern="1200" dirty="0" err="1">
                <a:solidFill>
                  <a:schemeClr val="tx1"/>
                </a:solidFill>
                <a:effectLst/>
                <a:latin typeface="Segoe UI Light" pitchFamily="34" charset="0"/>
                <a:ea typeface="+mn-ea"/>
                <a:cs typeface="+mn-cs"/>
              </a:rPr>
              <a:t>skillpipe</a:t>
            </a:r>
            <a:r>
              <a:rPr lang="en-US" sz="882" kern="1200" dirty="0">
                <a:solidFill>
                  <a:schemeClr val="tx1"/>
                </a:solidFill>
                <a:effectLst/>
                <a:latin typeface="Segoe UI Light" pitchFamily="34" charset="0"/>
                <a:ea typeface="+mn-ea"/>
                <a:cs typeface="+mn-cs"/>
              </a:rPr>
              <a:t> content, topic </a:t>
            </a:r>
            <a:r>
              <a:rPr lang="en-US" sz="882" i="1" kern="1200" dirty="0">
                <a:solidFill>
                  <a:schemeClr val="tx1"/>
                </a:solidFill>
                <a:effectLst/>
                <a:latin typeface="Segoe UI Light" pitchFamily="34" charset="0"/>
                <a:ea typeface="+mn-ea"/>
                <a:cs typeface="+mn-cs"/>
              </a:rPr>
              <a:t>Security Center for IoT Deployment Options</a:t>
            </a:r>
            <a:r>
              <a:rPr lang="en-US" sz="882" kern="1200" dirty="0">
                <a:solidFill>
                  <a:schemeClr val="tx1"/>
                </a:solidFill>
                <a:effectLst/>
                <a:latin typeface="Segoe UI Light" pitchFamily="34" charset="0"/>
                <a:ea typeface="+mn-ea"/>
                <a:cs typeface="+mn-cs"/>
              </a:rPr>
              <a:t> includes the following: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for IoT works in one of two feature workflows: Built-in and Enhanced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Built-in</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 Built-in mode, Azure Security Center for IoT is enabled when you elect to turn on the Security option in your IoT Hub. Offering real-time monitoring, recommendations and alerts, Built-in mode offers single-step device visibility and unmatched security. Build-in mode does not require agent installation on any devices and uses advanced analytics on logged activities to analyze and protect your field device.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Enhanced</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In Enhanced mode, after turning on the Security option in your IoT Hub and installing Azure Security Center for IoT device agents on your devices, the agents collect, aggregate and analyze raw security events from your devices. Raw security events can include IP connections, process creation, user logins, and other security-relevant information. Azure Security Center for IoT device agents also handle event aggregation to help avoid high network throughput. The agents are highly customizable, allowing you to use them for specific tasks, such as sending only important information at the fastest SLA, or for aggregating extensive security information and context into larger segments, avoiding higher service costs.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4/7/2020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1100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Correct Answer: A, B, D</a:t>
            </a:r>
          </a:p>
          <a:p>
            <a:endParaRPr lang="en-US" sz="882"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Explanation</a:t>
            </a:r>
            <a:r>
              <a:rPr lang="en-US" sz="882" kern="1200" dirty="0">
                <a:solidFill>
                  <a:schemeClr val="tx1"/>
                </a:solidFill>
                <a:effectLst/>
                <a:latin typeface="Segoe UI Light" pitchFamily="34" charset="0"/>
                <a:ea typeface="+mn-ea"/>
                <a:cs typeface="+mn-cs"/>
              </a:rPr>
              <a:t>: In the student workbook/</a:t>
            </a:r>
            <a:r>
              <a:rPr lang="en-US" sz="882" kern="1200" dirty="0" err="1">
                <a:solidFill>
                  <a:schemeClr val="tx1"/>
                </a:solidFill>
                <a:effectLst/>
                <a:latin typeface="Segoe UI Light" pitchFamily="34" charset="0"/>
                <a:ea typeface="+mn-ea"/>
                <a:cs typeface="+mn-cs"/>
              </a:rPr>
              <a:t>skillpipe</a:t>
            </a:r>
            <a:r>
              <a:rPr lang="en-US" sz="882" kern="1200" dirty="0">
                <a:solidFill>
                  <a:schemeClr val="tx1"/>
                </a:solidFill>
                <a:effectLst/>
                <a:latin typeface="Segoe UI Light" pitchFamily="34" charset="0"/>
                <a:ea typeface="+mn-ea"/>
                <a:cs typeface="+mn-cs"/>
              </a:rPr>
              <a:t> content, topic </a:t>
            </a:r>
            <a:r>
              <a:rPr lang="en-US" sz="882" i="1" kern="1200" dirty="0">
                <a:solidFill>
                  <a:schemeClr val="tx1"/>
                </a:solidFill>
                <a:effectLst/>
                <a:latin typeface="Segoe UI Light" pitchFamily="34" charset="0"/>
                <a:ea typeface="+mn-ea"/>
                <a:cs typeface="+mn-cs"/>
              </a:rPr>
              <a:t>Introduction to Security Agents</a:t>
            </a:r>
            <a:r>
              <a:rPr lang="en-US" sz="882" kern="1200" dirty="0">
                <a:solidFill>
                  <a:schemeClr val="tx1"/>
                </a:solidFill>
                <a:effectLst/>
                <a:latin typeface="Segoe UI Light" pitchFamily="34" charset="0"/>
                <a:ea typeface="+mn-ea"/>
                <a:cs typeface="+mn-cs"/>
              </a:rPr>
              <a:t> includes the following:</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Azure Security Center for IoT security agents offer enhanced security capabilities, such as monitoring remote connections, active applications, login events, and operating system configuration best practices. Security agents handle raw event collection from the device operating system, event aggregation to reduce cost, and configuration through a device module twin. Security messages are sent through your IoT Hub, into Azure Security Center for IoT analytics services.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A reference architecture for Linux and Windows security agents is provided with support for both C# and C.</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Security agents offer the same set of features for C and C#, and support for similar configuration options is provided for both language options.</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C-based security agent has a lower memory footprint, and is the ideal choice for devices with fewer available resources.</a:t>
            </a:r>
          </a:p>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4/7/2020 1:58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50199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48380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hlinkClick r:id="rId3"/>
              </a:rPr>
              <a:t>https://docs.microsoft.com/en-us/azure/iot-fundamentals/security-recommendations</a:t>
            </a: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39371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54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Secure device provisioning and authentication</a:t>
            </a:r>
          </a:p>
          <a:p>
            <a:pPr marL="685800" lvl="1" indent="-457200">
              <a:buFont typeface="Arial" panose="020B0604020202020204" pitchFamily="34" charset="0"/>
              <a:buChar char="•"/>
            </a:pPr>
            <a:r>
              <a:rPr lang="en-US" dirty="0"/>
              <a:t>Devices are outbound-only</a:t>
            </a:r>
          </a:p>
          <a:p>
            <a:pPr marL="685800" lvl="1" indent="-457200">
              <a:buFont typeface="Arial" panose="020B0604020202020204" pitchFamily="34" charset="0"/>
              <a:buChar char="•"/>
            </a:pPr>
            <a:r>
              <a:rPr lang="en-US" dirty="0"/>
              <a:t>Devices can only connect to services that know about them</a:t>
            </a:r>
          </a:p>
          <a:p>
            <a:pPr marL="685800" lvl="1" indent="-457200">
              <a:buFont typeface="Arial" panose="020B0604020202020204" pitchFamily="34" charset="0"/>
              <a:buChar char="•"/>
            </a:pPr>
            <a:r>
              <a:rPr lang="en-US" dirty="0"/>
              <a:t>Authentication and authorization is per-device</a:t>
            </a:r>
          </a:p>
          <a:p>
            <a:pPr marL="457200" indent="-457200">
              <a:buFont typeface="Arial" panose="020B0604020202020204" pitchFamily="34" charset="0"/>
              <a:buChar char="•"/>
            </a:pPr>
            <a:r>
              <a:rPr lang="en-US" dirty="0"/>
              <a:t>Secure connectivity</a:t>
            </a:r>
          </a:p>
          <a:p>
            <a:pPr marL="685800" lvl="1" indent="-457200">
              <a:buFont typeface="Arial" panose="020B0604020202020204" pitchFamily="34" charset="0"/>
              <a:buChar char="•"/>
            </a:pPr>
            <a:r>
              <a:rPr lang="en-US" dirty="0"/>
              <a:t>TLS to the IoT Hub</a:t>
            </a:r>
          </a:p>
          <a:p>
            <a:pPr marL="685800" lvl="1" indent="-457200">
              <a:buFont typeface="Arial" panose="020B0604020202020204" pitchFamily="34" charset="0"/>
              <a:buChar char="•"/>
            </a:pPr>
            <a:r>
              <a:rPr lang="en-US" dirty="0"/>
              <a:t>IoT Hub never opens the device connection</a:t>
            </a:r>
          </a:p>
          <a:p>
            <a:pPr marL="457200" indent="-457200">
              <a:buFont typeface="Arial" panose="020B0604020202020204" pitchFamily="34" charset="0"/>
              <a:buChar char="•"/>
            </a:pPr>
            <a:r>
              <a:rPr lang="en-US" dirty="0"/>
              <a:t>Secure processing and storage in the cloud</a:t>
            </a:r>
          </a:p>
          <a:p>
            <a:pPr marL="685800" lvl="1" indent="-457200">
              <a:buFont typeface="Arial" panose="020B0604020202020204" pitchFamily="34" charset="0"/>
              <a:buChar char="•"/>
            </a:pPr>
            <a:r>
              <a:rPr lang="en-US" dirty="0"/>
              <a:t>Azure Storage services have built-in security mechanisms</a:t>
            </a:r>
          </a:p>
          <a:p>
            <a:pPr marL="685800" lvl="1" indent="-457200">
              <a:buFont typeface="Arial" panose="020B0604020202020204" pitchFamily="34" charset="0"/>
              <a:buChar char="•"/>
            </a:pPr>
            <a:r>
              <a:rPr lang="en-US" dirty="0"/>
              <a:t>Azure Storage is encrypted at rest with managed keys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4/7/2020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265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The </a:t>
            </a:r>
            <a:r>
              <a:rPr lang="en-US" dirty="0" err="1"/>
              <a:t>SkillPipe</a:t>
            </a:r>
            <a:r>
              <a:rPr lang="en-US" dirty="0"/>
              <a:t> includes information for other roles as well – hardware manufacturer/integrator, solution deployer, and solution operator – but we are focusing on the developer role because that’s the target for the course.  There’s some overlap between roles so it makes sense to cover them all in the reference, but not to take class time on it.</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Make sure you point out the “choose open-source with care” is </a:t>
            </a:r>
            <a:r>
              <a:rPr lang="en-US" b="1" dirty="0"/>
              <a:t>not</a:t>
            </a:r>
            <a:r>
              <a:rPr lang="en-US" b="0" dirty="0"/>
              <a:t> a fear-uncertainty-doubt callout – it’s a callout to make sure there is an active community, active support, etc. for an open source solution.</a:t>
            </a: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744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Again, the </a:t>
            </a:r>
            <a:r>
              <a:rPr lang="en-US" dirty="0" err="1"/>
              <a:t>SkillPipe</a:t>
            </a:r>
            <a:r>
              <a:rPr lang="en-US" dirty="0"/>
              <a:t> gets into detail – a lot of detail for a developer, really – but we want to point out the information is there.  If you’d like to expand a bit, and time permits, of course feel free.</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dirty="0"/>
              <a:t>We do an example deep dive on the next slide.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4/7/2020 11:02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62005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3583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4744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8334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9261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45734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8522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3134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86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lide">
    <p:bg bwMode="gray">
      <p:bgPr>
        <a:solidFill>
          <a:srgbClr val="E6EBED"/>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DE836569-29A3-C34C-B053-E66F4AB0E979}"/>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9A97C7A3-B207-CA44-8D3D-C1B398621B0A}"/>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5" name="Text Placeholder 3">
            <a:extLst>
              <a:ext uri="{FF2B5EF4-FFF2-40B4-BE49-F238E27FC236}">
                <a16:creationId xmlns:a16="http://schemas.microsoft.com/office/drawing/2014/main" id="{84BFDD9C-5410-744F-9E86-61AC9FF518AD}"/>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16" name="Picture 15">
            <a:extLst>
              <a:ext uri="{FF2B5EF4-FFF2-40B4-BE49-F238E27FC236}">
                <a16:creationId xmlns:a16="http://schemas.microsoft.com/office/drawing/2014/main" id="{9167513B-7B64-EE43-9C32-7D0AB5D850E5}"/>
              </a:ext>
            </a:extLst>
          </p:cNvPr>
          <p:cNvPicPr>
            <a:picLocks noChangeAspect="1"/>
          </p:cNvPicPr>
          <p:nvPr userDrawn="1"/>
        </p:nvPicPr>
        <p:blipFill>
          <a:blip r:embed="rId3"/>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14798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
    <p:bg bwMode="gray">
      <p:bgPr>
        <a:solidFill>
          <a:srgbClr val="E6EBED"/>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pic>
        <p:nvPicPr>
          <p:cNvPr id="16" name="Picture 15">
            <a:extLst>
              <a:ext uri="{FF2B5EF4-FFF2-40B4-BE49-F238E27FC236}">
                <a16:creationId xmlns:a16="http://schemas.microsoft.com/office/drawing/2014/main" id="{9167513B-7B64-EE43-9C32-7D0AB5D850E5}"/>
              </a:ext>
            </a:extLst>
          </p:cNvPr>
          <p:cNvPicPr>
            <a:picLocks noChangeAspect="1"/>
          </p:cNvPicPr>
          <p:nvPr userDrawn="1"/>
        </p:nvPicPr>
        <p:blipFill>
          <a:blip r:embed="rId3"/>
          <a:stretch>
            <a:fillRect/>
          </a:stretch>
        </p:blipFill>
        <p:spPr>
          <a:xfrm>
            <a:off x="10582275" y="6346520"/>
            <a:ext cx="1517649" cy="501497"/>
          </a:xfrm>
          <a:prstGeom prst="rect">
            <a:avLst/>
          </a:prstGeom>
        </p:spPr>
      </p:pic>
      <p:sp>
        <p:nvSpPr>
          <p:cNvPr id="17" name="Rectangle 16">
            <a:extLst>
              <a:ext uri="{FF2B5EF4-FFF2-40B4-BE49-F238E27FC236}">
                <a16:creationId xmlns:a16="http://schemas.microsoft.com/office/drawing/2014/main" id="{8BD13D6A-D548-B441-9722-0F6DD32B1336}"/>
              </a:ext>
            </a:extLst>
          </p:cNvPr>
          <p:cNvSpPr/>
          <p:nvPr userDrawn="1"/>
        </p:nvSpPr>
        <p:spPr>
          <a:xfrm>
            <a:off x="195943" y="2725271"/>
            <a:ext cx="2090057" cy="1138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3">
            <a:extLst>
              <a:ext uri="{FF2B5EF4-FFF2-40B4-BE49-F238E27FC236}">
                <a16:creationId xmlns:a16="http://schemas.microsoft.com/office/drawing/2014/main" id="{5073AB75-473B-B64F-A1E9-43414B517352}"/>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spTree>
    <p:extLst>
      <p:ext uri="{BB962C8B-B14F-4D97-AF65-F5344CB8AC3E}">
        <p14:creationId xmlns:p14="http://schemas.microsoft.com/office/powerpoint/2010/main" val="4101003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p:bg bwMode="gray">
      <p:bgPr>
        <a:solidFill>
          <a:srgbClr val="E6EBED"/>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39141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0655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2087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74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9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Text Placeholder 7">
            <a:extLst>
              <a:ext uri="{FF2B5EF4-FFF2-40B4-BE49-F238E27FC236}">
                <a16:creationId xmlns:a16="http://schemas.microsoft.com/office/drawing/2014/main" id="{EF447477-7604-4025-967F-C3B266DD5234}"/>
              </a:ext>
            </a:extLst>
          </p:cNvPr>
          <p:cNvSpPr>
            <a:spLocks noGrp="1"/>
          </p:cNvSpPr>
          <p:nvPr>
            <p:ph type="body" sz="quarter" idx="29"/>
          </p:nvPr>
        </p:nvSpPr>
        <p:spPr>
          <a:xfrm>
            <a:off x="457200" y="2663406"/>
            <a:ext cx="192024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7">
            <a:extLst>
              <a:ext uri="{FF2B5EF4-FFF2-40B4-BE49-F238E27FC236}">
                <a16:creationId xmlns:a16="http://schemas.microsoft.com/office/drawing/2014/main" id="{EC492213-FE2B-464D-A2C7-7CBC96706F7C}"/>
              </a:ext>
            </a:extLst>
          </p:cNvPr>
          <p:cNvSpPr>
            <a:spLocks noGrp="1"/>
          </p:cNvSpPr>
          <p:nvPr>
            <p:ph type="body" sz="quarter" idx="30"/>
          </p:nvPr>
        </p:nvSpPr>
        <p:spPr>
          <a:xfrm>
            <a:off x="28194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B6B4B0A-8C6F-4C6D-AB98-43377C164AC4}"/>
              </a:ext>
            </a:extLst>
          </p:cNvPr>
          <p:cNvSpPr>
            <a:spLocks noGrp="1"/>
          </p:cNvSpPr>
          <p:nvPr>
            <p:ph type="body" sz="quarter" idx="31"/>
          </p:nvPr>
        </p:nvSpPr>
        <p:spPr>
          <a:xfrm>
            <a:off x="51816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7">
            <a:extLst>
              <a:ext uri="{FF2B5EF4-FFF2-40B4-BE49-F238E27FC236}">
                <a16:creationId xmlns:a16="http://schemas.microsoft.com/office/drawing/2014/main" id="{7886BFE4-D815-46D1-A25A-227BF57D8B6F}"/>
              </a:ext>
            </a:extLst>
          </p:cNvPr>
          <p:cNvSpPr>
            <a:spLocks noGrp="1"/>
          </p:cNvSpPr>
          <p:nvPr>
            <p:ph type="body" sz="quarter" idx="32"/>
          </p:nvPr>
        </p:nvSpPr>
        <p:spPr>
          <a:xfrm>
            <a:off x="7543800"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A7F9A6D3-0809-4C26-8FD9-B26277320EDE}"/>
              </a:ext>
            </a:extLst>
          </p:cNvPr>
          <p:cNvSpPr>
            <a:spLocks noGrp="1"/>
          </p:cNvSpPr>
          <p:nvPr>
            <p:ph type="body" sz="quarter" idx="33"/>
          </p:nvPr>
        </p:nvSpPr>
        <p:spPr>
          <a:xfrm>
            <a:off x="9905999" y="2663406"/>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ubtitle 2">
            <a:extLst>
              <a:ext uri="{FF2B5EF4-FFF2-40B4-BE49-F238E27FC236}">
                <a16:creationId xmlns:a16="http://schemas.microsoft.com/office/drawing/2014/main" id="{10C0B687-8FE4-483C-B316-94988D539D8E}"/>
              </a:ext>
            </a:extLst>
          </p:cNvPr>
          <p:cNvSpPr>
            <a:spLocks noGrp="1"/>
          </p:cNvSpPr>
          <p:nvPr>
            <p:ph type="subTitle" idx="27"/>
          </p:nvPr>
        </p:nvSpPr>
        <p:spPr>
          <a:xfrm>
            <a:off x="457200" y="1051560"/>
            <a:ext cx="11277600" cy="685800"/>
          </a:xfrm>
        </p:spPr>
        <p:txBody>
          <a:bodyPr/>
          <a:lstStyle>
            <a:lvl1pPr marL="0" indent="0" algn="l">
              <a:buNone/>
              <a:defRPr sz="2000" b="0" i="0" spc="-60" baseline="0">
                <a:solidFill>
                  <a:schemeClr val="accent6"/>
                </a:solidFill>
                <a:latin typeface="+mn-lt"/>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Text Placeholder 7">
            <a:extLst>
              <a:ext uri="{FF2B5EF4-FFF2-40B4-BE49-F238E27FC236}">
                <a16:creationId xmlns:a16="http://schemas.microsoft.com/office/drawing/2014/main" id="{CB8E943C-AE92-41D8-9806-5D9DF47B7483}"/>
              </a:ext>
            </a:extLst>
          </p:cNvPr>
          <p:cNvSpPr>
            <a:spLocks noGrp="1"/>
          </p:cNvSpPr>
          <p:nvPr>
            <p:ph type="body" sz="quarter" idx="34"/>
          </p:nvPr>
        </p:nvSpPr>
        <p:spPr>
          <a:xfrm>
            <a:off x="457200" y="4813300"/>
            <a:ext cx="1920240" cy="1585049"/>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400"/>
            </a:lvl3pPr>
            <a:lvl4pPr algn="ctr">
              <a:spcBef>
                <a:spcPts val="0"/>
              </a:spcBef>
              <a:spcAft>
                <a:spcPts val="600"/>
              </a:spcAft>
              <a:defRPr sz="1200"/>
            </a:lvl4pPr>
            <a:lvl5pPr algn="ctr">
              <a:spcBef>
                <a:spcPts val="0"/>
              </a:spcBef>
              <a:spcAft>
                <a:spcPts val="600"/>
              </a:spcAft>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7">
            <a:extLst>
              <a:ext uri="{FF2B5EF4-FFF2-40B4-BE49-F238E27FC236}">
                <a16:creationId xmlns:a16="http://schemas.microsoft.com/office/drawing/2014/main" id="{268C61F2-4F11-4C44-BAD5-EC3BAD8FCADC}"/>
              </a:ext>
            </a:extLst>
          </p:cNvPr>
          <p:cNvSpPr>
            <a:spLocks noGrp="1"/>
          </p:cNvSpPr>
          <p:nvPr>
            <p:ph type="body" sz="quarter" idx="35"/>
          </p:nvPr>
        </p:nvSpPr>
        <p:spPr>
          <a:xfrm>
            <a:off x="28194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A115A278-BC9D-449C-A020-D452B79A375A}"/>
              </a:ext>
            </a:extLst>
          </p:cNvPr>
          <p:cNvSpPr>
            <a:spLocks noGrp="1"/>
          </p:cNvSpPr>
          <p:nvPr>
            <p:ph type="body" sz="quarter" idx="36"/>
          </p:nvPr>
        </p:nvSpPr>
        <p:spPr>
          <a:xfrm>
            <a:off x="51816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7">
            <a:extLst>
              <a:ext uri="{FF2B5EF4-FFF2-40B4-BE49-F238E27FC236}">
                <a16:creationId xmlns:a16="http://schemas.microsoft.com/office/drawing/2014/main" id="{6E0D43C7-0C83-4676-A4F1-FEF2C504AB3C}"/>
              </a:ext>
            </a:extLst>
          </p:cNvPr>
          <p:cNvSpPr>
            <a:spLocks noGrp="1"/>
          </p:cNvSpPr>
          <p:nvPr>
            <p:ph type="body" sz="quarter" idx="37"/>
          </p:nvPr>
        </p:nvSpPr>
        <p:spPr>
          <a:xfrm>
            <a:off x="7543800"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200" b="1">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7">
            <a:extLst>
              <a:ext uri="{FF2B5EF4-FFF2-40B4-BE49-F238E27FC236}">
                <a16:creationId xmlns:a16="http://schemas.microsoft.com/office/drawing/2014/main" id="{5CDCB57D-FCA3-4F4A-9F7E-3C98CD21B130}"/>
              </a:ext>
            </a:extLst>
          </p:cNvPr>
          <p:cNvSpPr>
            <a:spLocks noGrp="1"/>
          </p:cNvSpPr>
          <p:nvPr>
            <p:ph type="body" sz="quarter" idx="38"/>
          </p:nvPr>
        </p:nvSpPr>
        <p:spPr>
          <a:xfrm>
            <a:off x="9905999" y="4813300"/>
            <a:ext cx="1828800" cy="1531188"/>
          </a:xfrm>
        </p:spPr>
        <p:txBody>
          <a:bodyPr/>
          <a:lstStyle>
            <a:lvl1pPr algn="ctr">
              <a:spcBef>
                <a:spcPts val="0"/>
              </a:spcBef>
              <a:spcAft>
                <a:spcPts val="0"/>
              </a:spcAft>
              <a:defRPr sz="1600" b="1">
                <a:solidFill>
                  <a:schemeClr val="tx2">
                    <a:lumMod val="75000"/>
                  </a:schemeClr>
                </a:solidFill>
              </a:defRPr>
            </a:lvl1pPr>
            <a:lvl2pPr algn="ctr">
              <a:spcBef>
                <a:spcPts val="0"/>
              </a:spcBef>
              <a:spcAft>
                <a:spcPts val="600"/>
              </a:spcAft>
              <a:defRPr sz="1400">
                <a:solidFill>
                  <a:schemeClr val="tx2">
                    <a:lumMod val="75000"/>
                  </a:schemeClr>
                </a:solidFill>
              </a:defRPr>
            </a:lvl2pPr>
            <a:lvl3pPr algn="ctr">
              <a:spcBef>
                <a:spcPts val="600"/>
              </a:spcBef>
              <a:spcAft>
                <a:spcPts val="600"/>
              </a:spcAft>
              <a:defRPr sz="1200"/>
            </a:lvl3pPr>
            <a:lvl4pPr algn="ctr">
              <a:spcBef>
                <a:spcPts val="0"/>
              </a:spcBef>
              <a:spcAft>
                <a:spcPts val="600"/>
              </a:spcAft>
              <a:defRPr sz="1100"/>
            </a:lvl4pPr>
            <a:lvl5pPr algn="ctr">
              <a:spcBef>
                <a:spcPts val="0"/>
              </a:spcBef>
              <a:spcAft>
                <a:spcPts val="600"/>
              </a:spcAft>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A1CCF94-EC03-407A-A52E-364C824C7D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66210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Small Tit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a:xfrm>
            <a:off x="8610600" y="6356350"/>
            <a:ext cx="2743200" cy="365125"/>
          </a:xfrm>
          <a:prstGeom prst="rect">
            <a:avLst/>
          </a:prstGeom>
        </p:spPr>
        <p:txBody>
          <a:bodyPr/>
          <a:lstStyle/>
          <a:p>
            <a:fld id="{529AFA16-AEC4-7D4A-82F3-BDAE8E49079E}" type="slidenum">
              <a:rPr lang="en-US" smtClean="0"/>
              <a:pPr/>
              <a:t>‹#›</a:t>
            </a:fld>
            <a:endParaRPr lang="en-US"/>
          </a:p>
        </p:txBody>
      </p:sp>
      <p:sp>
        <p:nvSpPr>
          <p:cNvPr id="3" name="Title 2">
            <a:extLst>
              <a:ext uri="{FF2B5EF4-FFF2-40B4-BE49-F238E27FC236}">
                <a16:creationId xmlns:a16="http://schemas.microsoft.com/office/drawing/2014/main" id="{186B62C9-5B73-4ED8-830B-EF71D7B97E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82623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03436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894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701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2C9BF1-9FAD-4514-971B-87B9D7417D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830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554061"/>
          </a:xfrm>
        </p:spPr>
        <p:txBody>
          <a:bodyPr/>
          <a:lstStyle/>
          <a:p>
            <a:r>
              <a:rPr lang="en-US"/>
              <a:t>Click to edit Master title style</a:t>
            </a:r>
          </a:p>
        </p:txBody>
      </p:sp>
      <p:sp>
        <p:nvSpPr>
          <p:cNvPr id="4" name="Text Placeholder 3"/>
          <p:cNvSpPr>
            <a:spLocks noGrp="1"/>
          </p:cNvSpPr>
          <p:nvPr>
            <p:ph type="body" sz="quarter" idx="10"/>
          </p:nvPr>
        </p:nvSpPr>
        <p:spPr>
          <a:xfrm>
            <a:off x="6106889" y="1507584"/>
            <a:ext cx="5818194" cy="1797412"/>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0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Video slide 2">
    <p:bg>
      <p:bgPr>
        <a:solidFill>
          <a:srgbClr val="E4E9EA"/>
        </a:solidFill>
        <a:effectLst/>
      </p:bgPr>
    </p:bg>
    <p:spTree>
      <p:nvGrpSpPr>
        <p:cNvPr id="1" name=""/>
        <p:cNvGrpSpPr/>
        <p:nvPr/>
      </p:nvGrpSpPr>
      <p:grpSpPr>
        <a:xfrm>
          <a:off x="0" y="0"/>
          <a:ext cx="0" cy="0"/>
          <a:chOff x="0" y="0"/>
          <a:chExt cx="0" cy="0"/>
        </a:xfrm>
      </p:grpSpPr>
      <p:pic>
        <p:nvPicPr>
          <p:cNvPr id="4" name="Picture 3" descr="A picture containing sky, wall, person&#10;&#10;Description generated with high confidence">
            <a:extLst>
              <a:ext uri="{FF2B5EF4-FFF2-40B4-BE49-F238E27FC236}">
                <a16:creationId xmlns:a16="http://schemas.microsoft.com/office/drawing/2014/main" id="{648EAC78-A455-4AA5-AB5A-226A35CBD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43128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419576516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3"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166667747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2139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4" name="Text Placeholder 3"/>
          <p:cNvSpPr>
            <a:spLocks noGrp="1"/>
          </p:cNvSpPr>
          <p:nvPr>
            <p:ph type="body" sz="quarter" idx="10"/>
          </p:nvPr>
        </p:nvSpPr>
        <p:spPr>
          <a:xfrm>
            <a:off x="6106888" y="1507584"/>
            <a:ext cx="5818194" cy="1969770"/>
          </a:xfrm>
        </p:spPr>
        <p:txBody>
          <a:bodyPr wrap="square">
            <a:spAutoFit/>
          </a:bodyPr>
          <a:lstStyle>
            <a:lvl1pPr marL="0" indent="0">
              <a:buNone/>
              <a:defRPr sz="2800">
                <a:solidFill>
                  <a:schemeClr val="tx1"/>
                </a:solidFill>
              </a:defRPr>
            </a:lvl1pPr>
            <a:lvl2pPr marL="0" indent="0">
              <a:buNone/>
              <a:defRPr sz="2000"/>
            </a:lvl2pPr>
            <a:lvl3pPr marL="0" indent="0">
              <a:buNone/>
              <a:defRPr sz="1800"/>
            </a:lvl3pPr>
            <a:lvl4pPr marL="0" indent="0">
              <a:buNone/>
              <a:defRPr sz="1800"/>
            </a:lvl4pPr>
            <a:lvl5pPr marL="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04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255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45129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77B5DF3C-6C8F-43BE-92C2-BE4537BFD6E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2" name="MS logo white - EMF" descr="Microsoft logo white text version">
            <a:extLst>
              <a:ext uri="{FF2B5EF4-FFF2-40B4-BE49-F238E27FC236}">
                <a16:creationId xmlns:a16="http://schemas.microsoft.com/office/drawing/2014/main" id="{788172BF-1F8C-429F-A472-2CEAB69292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8C397809-3ACE-4D4E-AD46-9C3195293B59}"/>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589166D5-15A2-4B98-8331-AD06974AE2E8}"/>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09148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0" name="MS logo white - EMF" descr="Microsoft logo white text version">
            <a:extLst>
              <a:ext uri="{FF2B5EF4-FFF2-40B4-BE49-F238E27FC236}">
                <a16:creationId xmlns:a16="http://schemas.microsoft.com/office/drawing/2014/main" id="{CA27734F-A502-4B5B-8EC7-6E115B31C6C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Rectangle 7">
            <a:extLst>
              <a:ext uri="{FF2B5EF4-FFF2-40B4-BE49-F238E27FC236}">
                <a16:creationId xmlns:a16="http://schemas.microsoft.com/office/drawing/2014/main" id="{2D0C4B04-9C9F-465F-9951-6B4E6D55422A}"/>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BFBA0094-BABD-45E8-8EA6-9DA003B4CDB7}"/>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59361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281275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a:extLst>
              <a:ext uri="{FF2B5EF4-FFF2-40B4-BE49-F238E27FC236}">
                <a16:creationId xmlns:a16="http://schemas.microsoft.com/office/drawing/2014/main" id="{EBA4B0D9-E738-4241-851E-02087D63F02F}"/>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E4B8222-5199-4513-8941-5675C42113A9}"/>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5A27FA71-E6D6-496C-95C6-956CF28B81A5}"/>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8942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38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03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47321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68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677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7503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068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384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6280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933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66854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84243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1842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899122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3376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974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49838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72918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082648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820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6985559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4140222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6136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2647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356478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313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0135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524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140379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726014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677C-8004-4D77-B704-0517D303B2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9BD164-D421-4669-BD9A-A59025E27B6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70F0C5-8F3F-4982-8A5B-40F5FD7AF62C}"/>
              </a:ext>
            </a:extLst>
          </p:cNvPr>
          <p:cNvSpPr>
            <a:spLocks noGrp="1"/>
          </p:cNvSpPr>
          <p:nvPr>
            <p:ph type="dt" sz="half" idx="10"/>
          </p:nvPr>
        </p:nvSpPr>
        <p:spPr/>
        <p:txBody>
          <a:bodyPr/>
          <a:lstStyle/>
          <a:p>
            <a:fld id="{E3F1EB55-C6F3-498B-A4C5-EA3F8D560F80}" type="datetimeFigureOut">
              <a:rPr lang="en-US" smtClean="0"/>
              <a:t>4/7/2020</a:t>
            </a:fld>
            <a:endParaRPr lang="en-US"/>
          </a:p>
        </p:txBody>
      </p:sp>
      <p:sp>
        <p:nvSpPr>
          <p:cNvPr id="5" name="Footer Placeholder 4">
            <a:extLst>
              <a:ext uri="{FF2B5EF4-FFF2-40B4-BE49-F238E27FC236}">
                <a16:creationId xmlns:a16="http://schemas.microsoft.com/office/drawing/2014/main" id="{809D45D8-F0B9-4F2A-9CA9-7A4054EFF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C727F-54A7-4F70-BED7-88D91986CD61}"/>
              </a:ext>
            </a:extLst>
          </p:cNvPr>
          <p:cNvSpPr>
            <a:spLocks noGrp="1"/>
          </p:cNvSpPr>
          <p:nvPr>
            <p:ph type="sldNum" sz="quarter" idx="12"/>
          </p:nvPr>
        </p:nvSpPr>
        <p:spPr/>
        <p:txBody>
          <a:bodyPr/>
          <a:lstStyle/>
          <a:p>
            <a:fld id="{C300C82C-F878-44BA-A6AB-DCC163D27C95}" type="slidenum">
              <a:rPr lang="en-US" smtClean="0"/>
              <a:t>‹#›</a:t>
            </a:fld>
            <a:endParaRPr lang="en-US"/>
          </a:p>
        </p:txBody>
      </p:sp>
    </p:spTree>
    <p:extLst>
      <p:ext uri="{BB962C8B-B14F-4D97-AF65-F5344CB8AC3E}">
        <p14:creationId xmlns:p14="http://schemas.microsoft.com/office/powerpoint/2010/main" val="142512861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692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02378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12204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06813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0538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4788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423120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53722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0168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540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2881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0805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4473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9762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37878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67245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image" Target="../media/image6.emf"/><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theme" Target="../theme/theme3.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819"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5" r:id="rId1"/>
    <p:sldLayoutId id="2147484643" r:id="rId2"/>
    <p:sldLayoutId id="2147484644"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738" r:id="rId12"/>
    <p:sldLayoutId id="2147484739" r:id="rId13"/>
    <p:sldLayoutId id="2147484740"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10812457"/>
      </p:ext>
    </p:extLst>
  </p:cSld>
  <p:clrMap bg1="dk1" tx1="lt1" bg2="dk2" tx2="lt2" accent1="accent1" accent2="accent2" accent3="accent3" accent4="accent4" accent5="accent5" accent6="accent6" hlink="hlink" folHlink="folHlink"/>
  <p:sldLayoutIdLst>
    <p:sldLayoutId id="2147484743" r:id="rId1"/>
    <p:sldLayoutId id="2147484744" r:id="rId2"/>
    <p:sldLayoutId id="2147484745" r:id="rId3"/>
    <p:sldLayoutId id="2147484746" r:id="rId4"/>
    <p:sldLayoutId id="2147484747" r:id="rId5"/>
    <p:sldLayoutId id="2147484748" r:id="rId6"/>
    <p:sldLayoutId id="2147484749" r:id="rId7"/>
    <p:sldLayoutId id="2147484750" r:id="rId8"/>
    <p:sldLayoutId id="2147484751" r:id="rId9"/>
    <p:sldLayoutId id="2147484752" r:id="rId10"/>
    <p:sldLayoutId id="2147484753" r:id="rId11"/>
    <p:sldLayoutId id="2147484754" r:id="rId12"/>
    <p:sldLayoutId id="2147484755" r:id="rId13"/>
    <p:sldLayoutId id="2147484756" r:id="rId14"/>
    <p:sldLayoutId id="2147484757" r:id="rId15"/>
    <p:sldLayoutId id="2147484758" r:id="rId16"/>
    <p:sldLayoutId id="2147484759" r:id="rId17"/>
    <p:sldLayoutId id="2147484760" r:id="rId18"/>
    <p:sldLayoutId id="2147484761" r:id="rId19"/>
    <p:sldLayoutId id="2147484762" r:id="rId20"/>
    <p:sldLayoutId id="2147484763" r:id="rId21"/>
    <p:sldLayoutId id="2147484764" r:id="rId22"/>
    <p:sldLayoutId id="2147484765" r:id="rId23"/>
    <p:sldLayoutId id="2147484766" r:id="rId24"/>
    <p:sldLayoutId id="2147484767" r:id="rId25"/>
    <p:sldLayoutId id="2147484768" r:id="rId26"/>
    <p:sldLayoutId id="2147484769" r:id="rId27"/>
    <p:sldLayoutId id="2147484770" r:id="rId28"/>
    <p:sldLayoutId id="2147484771" r:id="rId29"/>
    <p:sldLayoutId id="2147484772" r:id="rId30"/>
    <p:sldLayoutId id="2147484773" r:id="rId31"/>
    <p:sldLayoutId id="214748477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4/7/2020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4142560530"/>
      </p:ext>
    </p:extLst>
  </p:cSld>
  <p:clrMap bg1="lt1" tx1="dk1" bg2="lt2" tx2="dk2" accent1="accent1" accent2="accent2" accent3="accent3" accent4="accent4" accent5="accent5" accent6="accent6" hlink="hlink" folHlink="folHlink"/>
  <p:sldLayoutIdLst>
    <p:sldLayoutId id="2147484776" r:id="rId1"/>
    <p:sldLayoutId id="2147484777" r:id="rId2"/>
    <p:sldLayoutId id="2147484778" r:id="rId3"/>
    <p:sldLayoutId id="2147484779" r:id="rId4"/>
    <p:sldLayoutId id="2147484780" r:id="rId5"/>
    <p:sldLayoutId id="2147484781" r:id="rId6"/>
    <p:sldLayoutId id="2147484782" r:id="rId7"/>
    <p:sldLayoutId id="2147484783" r:id="rId8"/>
    <p:sldLayoutId id="2147484784" r:id="rId9"/>
    <p:sldLayoutId id="2147484785" r:id="rId10"/>
    <p:sldLayoutId id="2147484786" r:id="rId11"/>
    <p:sldLayoutId id="2147484787"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799" r:id="rId24"/>
    <p:sldLayoutId id="2147484800" r:id="rId25"/>
    <p:sldLayoutId id="2147484801" r:id="rId26"/>
    <p:sldLayoutId id="2147484802" r:id="rId27"/>
    <p:sldLayoutId id="2147484803" r:id="rId28"/>
    <p:sldLayoutId id="2147484804" r:id="rId29"/>
    <p:sldLayoutId id="2147484805" r:id="rId30"/>
    <p:sldLayoutId id="2147484806" r:id="rId31"/>
    <p:sldLayoutId id="2147484807" r:id="rId32"/>
    <p:sldLayoutId id="2147484808" r:id="rId33"/>
    <p:sldLayoutId id="2147484809" r:id="rId34"/>
    <p:sldLayoutId id="2147484810" r:id="rId35"/>
    <p:sldLayoutId id="2147484811" r:id="rId36"/>
    <p:sldLayoutId id="2147484812" r:id="rId37"/>
    <p:sldLayoutId id="2147484813" r:id="rId38"/>
    <p:sldLayoutId id="2147484814" r:id="rId39"/>
    <p:sldLayoutId id="2147484815" r:id="rId40"/>
    <p:sldLayoutId id="2147484816" r:id="rId41"/>
    <p:sldLayoutId id="2147484817" r:id="rId42"/>
    <p:sldLayoutId id="2147484818"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emf"/><Relationship Id="rId3" Type="http://schemas.openxmlformats.org/officeDocument/2006/relationships/image" Target="../media/image22.emf"/><Relationship Id="rId7" Type="http://schemas.openxmlformats.org/officeDocument/2006/relationships/image" Target="../media/image26.emf"/><Relationship Id="rId12" Type="http://schemas.openxmlformats.org/officeDocument/2006/relationships/image" Target="../media/image31.svg"/><Relationship Id="rId2" Type="http://schemas.openxmlformats.org/officeDocument/2006/relationships/notesSlide" Target="../notesSlides/notesSlide10.xml"/><Relationship Id="rId16" Type="http://schemas.openxmlformats.org/officeDocument/2006/relationships/image" Target="../media/image35.emf"/><Relationship Id="rId1" Type="http://schemas.openxmlformats.org/officeDocument/2006/relationships/slideLayout" Target="../slideLayouts/slideLayout58.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image" Target="../media/image24.emf"/><Relationship Id="rId15" Type="http://schemas.openxmlformats.org/officeDocument/2006/relationships/image" Target="../media/image34.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 Id="rId14" Type="http://schemas.openxmlformats.org/officeDocument/2006/relationships/image" Target="../media/image3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621690" cy="1107996"/>
          </a:xfrm>
        </p:spPr>
        <p:txBody>
          <a:bodyPr/>
          <a:lstStyle/>
          <a:p>
            <a:r>
              <a:rPr lang="en-US" dirty="0"/>
              <a:t>AZ-220T01</a:t>
            </a:r>
            <a:br>
              <a:rPr lang="en-US" dirty="0"/>
            </a:br>
            <a:r>
              <a:rPr lang="en-US" dirty="0"/>
              <a:t>Module 10: </a:t>
            </a:r>
            <a:br>
              <a:rPr lang="en-US" dirty="0"/>
            </a:br>
            <a:r>
              <a:rPr lang="en-US" dirty="0"/>
              <a:t>Azure Security Center and IoT Security Considerations</a:t>
            </a:r>
          </a:p>
        </p:txBody>
      </p:sp>
      <p:sp>
        <p:nvSpPr>
          <p:cNvPr id="3" name="Text Placeholder 2">
            <a:extLst>
              <a:ext uri="{FF2B5EF4-FFF2-40B4-BE49-F238E27FC236}">
                <a16:creationId xmlns:a16="http://schemas.microsoft.com/office/drawing/2014/main" id="{50C32690-BA28-43E7-AF7F-01CC0FECDA3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AB41F0D2-C654-894D-B261-42FBD4BBA0F5}"/>
              </a:ext>
            </a:extLst>
          </p:cNvPr>
          <p:cNvGrpSpPr/>
          <p:nvPr/>
        </p:nvGrpSpPr>
        <p:grpSpPr>
          <a:xfrm>
            <a:off x="757343" y="2666357"/>
            <a:ext cx="1861853" cy="2454064"/>
            <a:chOff x="757343" y="1044440"/>
            <a:chExt cx="1861853" cy="2454064"/>
          </a:xfrm>
        </p:grpSpPr>
        <p:cxnSp>
          <p:nvCxnSpPr>
            <p:cNvPr id="447" name="Straight Connector 446">
              <a:extLst>
                <a:ext uri="{FF2B5EF4-FFF2-40B4-BE49-F238E27FC236}">
                  <a16:creationId xmlns:a16="http://schemas.microsoft.com/office/drawing/2014/main" id="{0AC6AD65-D52F-1440-A008-F3CC4B40048D}"/>
                </a:ext>
              </a:extLst>
            </p:cNvPr>
            <p:cNvCxnSpPr>
              <a:cxnSpLocks/>
            </p:cNvCxnSpPr>
            <p:nvPr/>
          </p:nvCxnSpPr>
          <p:spPr>
            <a:xfrm flipV="1">
              <a:off x="1093088" y="2957917"/>
              <a:ext cx="1368659" cy="540587"/>
            </a:xfrm>
            <a:prstGeom prst="line">
              <a:avLst/>
            </a:prstGeom>
            <a:ln>
              <a:solidFill>
                <a:srgbClr val="9BF00B"/>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244D4FD8-8D36-9F4C-B9C0-294C51FD506B}"/>
                </a:ext>
              </a:extLst>
            </p:cNvPr>
            <p:cNvCxnSpPr>
              <a:cxnSpLocks/>
            </p:cNvCxnSpPr>
            <p:nvPr/>
          </p:nvCxnSpPr>
          <p:spPr>
            <a:xfrm flipV="1">
              <a:off x="1093088" y="2650133"/>
              <a:ext cx="1526108" cy="504727"/>
            </a:xfrm>
            <a:prstGeom prst="line">
              <a:avLst/>
            </a:prstGeom>
            <a:ln>
              <a:solidFill>
                <a:srgbClr val="9BF00B"/>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083E88C9-92F2-264C-9D00-DCBC3A76E5BD}"/>
                </a:ext>
              </a:extLst>
            </p:cNvPr>
            <p:cNvCxnSpPr>
              <a:cxnSpLocks/>
            </p:cNvCxnSpPr>
            <p:nvPr/>
          </p:nvCxnSpPr>
          <p:spPr>
            <a:xfrm>
              <a:off x="885606" y="2134035"/>
              <a:ext cx="1693354" cy="0"/>
            </a:xfrm>
            <a:prstGeom prst="line">
              <a:avLst/>
            </a:prstGeom>
            <a:ln>
              <a:solidFill>
                <a:srgbClr val="9BF00B"/>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9BC9BD83-4AE6-DF46-9F45-4ACBBB6CDEA4}"/>
                </a:ext>
              </a:extLst>
            </p:cNvPr>
            <p:cNvCxnSpPr>
              <a:cxnSpLocks/>
            </p:cNvCxnSpPr>
            <p:nvPr/>
          </p:nvCxnSpPr>
          <p:spPr>
            <a:xfrm flipV="1">
              <a:off x="1322304" y="2397639"/>
              <a:ext cx="1200004" cy="146560"/>
            </a:xfrm>
            <a:prstGeom prst="line">
              <a:avLst/>
            </a:prstGeom>
            <a:ln>
              <a:solidFill>
                <a:srgbClr val="9BF00B"/>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6C9DA72-4254-094D-A05A-13EF94265F30}"/>
                </a:ext>
              </a:extLst>
            </p:cNvPr>
            <p:cNvCxnSpPr>
              <a:cxnSpLocks/>
            </p:cNvCxnSpPr>
            <p:nvPr/>
          </p:nvCxnSpPr>
          <p:spPr>
            <a:xfrm>
              <a:off x="970274" y="1044440"/>
              <a:ext cx="1395923" cy="649063"/>
            </a:xfrm>
            <a:prstGeom prst="line">
              <a:avLst/>
            </a:prstGeom>
            <a:ln>
              <a:solidFill>
                <a:srgbClr val="92D050"/>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3C551D0A-9C1D-8A4D-943E-EBE927CB7D81}"/>
                </a:ext>
              </a:extLst>
            </p:cNvPr>
            <p:cNvCxnSpPr>
              <a:cxnSpLocks/>
            </p:cNvCxnSpPr>
            <p:nvPr/>
          </p:nvCxnSpPr>
          <p:spPr>
            <a:xfrm>
              <a:off x="757343" y="1596254"/>
              <a:ext cx="1731691" cy="335013"/>
            </a:xfrm>
            <a:prstGeom prst="line">
              <a:avLst/>
            </a:prstGeom>
            <a:ln>
              <a:solidFill>
                <a:srgbClr val="9BF00B"/>
              </a:solidFill>
              <a:prstDash val="sysDot"/>
              <a:headEnd type="none"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437" name="Straight Connector 436">
            <a:extLst>
              <a:ext uri="{FF2B5EF4-FFF2-40B4-BE49-F238E27FC236}">
                <a16:creationId xmlns:a16="http://schemas.microsoft.com/office/drawing/2014/main" id="{4BA71203-66E5-EF4B-B375-84D2B77B3A28}"/>
              </a:ext>
            </a:extLst>
          </p:cNvPr>
          <p:cNvCxnSpPr>
            <a:cxnSpLocks/>
            <a:stCxn id="545" idx="4"/>
          </p:cNvCxnSpPr>
          <p:nvPr/>
        </p:nvCxnSpPr>
        <p:spPr>
          <a:xfrm>
            <a:off x="9300851" y="3497123"/>
            <a:ext cx="0" cy="987802"/>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CC97CC8F-2482-3142-843A-76F778548B4C}"/>
              </a:ext>
            </a:extLst>
          </p:cNvPr>
          <p:cNvCxnSpPr>
            <a:cxnSpLocks/>
          </p:cNvCxnSpPr>
          <p:nvPr/>
        </p:nvCxnSpPr>
        <p:spPr>
          <a:xfrm flipV="1">
            <a:off x="9674605" y="4556852"/>
            <a:ext cx="452227" cy="288330"/>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646043E2-88E8-374E-8477-A6D2E1AE8123}"/>
              </a:ext>
            </a:extLst>
          </p:cNvPr>
          <p:cNvCxnSpPr>
            <a:cxnSpLocks/>
          </p:cNvCxnSpPr>
          <p:nvPr/>
        </p:nvCxnSpPr>
        <p:spPr>
          <a:xfrm>
            <a:off x="9674605" y="4923253"/>
            <a:ext cx="426768" cy="273556"/>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0A3A8F7-CA86-7743-9BF3-71E40A77515C}"/>
              </a:ext>
            </a:extLst>
          </p:cNvPr>
          <p:cNvGrpSpPr/>
          <p:nvPr/>
        </p:nvGrpSpPr>
        <p:grpSpPr>
          <a:xfrm>
            <a:off x="10170559" y="4930528"/>
            <a:ext cx="1787091" cy="659632"/>
            <a:chOff x="9717282" y="2996159"/>
            <a:chExt cx="1787091" cy="659632"/>
          </a:xfrm>
          <a:noFill/>
        </p:grpSpPr>
        <p:sp>
          <p:nvSpPr>
            <p:cNvPr id="439" name="Oval 438">
              <a:extLst>
                <a:ext uri="{FF2B5EF4-FFF2-40B4-BE49-F238E27FC236}">
                  <a16:creationId xmlns:a16="http://schemas.microsoft.com/office/drawing/2014/main" id="{CFC39AF3-2D4D-7149-BF78-9BF1966DD1AB}"/>
                </a:ext>
              </a:extLst>
            </p:cNvPr>
            <p:cNvSpPr/>
            <p:nvPr/>
          </p:nvSpPr>
          <p:spPr bwMode="auto">
            <a:xfrm flipH="1">
              <a:off x="9717282" y="2996159"/>
              <a:ext cx="659630" cy="659632"/>
            </a:xfrm>
            <a:prstGeom prst="ellipse">
              <a:avLst/>
            </a:prstGeom>
            <a:grp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1" name="TextBox 440">
              <a:extLst>
                <a:ext uri="{FF2B5EF4-FFF2-40B4-BE49-F238E27FC236}">
                  <a16:creationId xmlns:a16="http://schemas.microsoft.com/office/drawing/2014/main" id="{61E2A157-8BC1-A444-A093-581BB86E957E}"/>
                </a:ext>
              </a:extLst>
            </p:cNvPr>
            <p:cNvSpPr txBox="1"/>
            <p:nvPr/>
          </p:nvSpPr>
          <p:spPr>
            <a:xfrm>
              <a:off x="10504658" y="3156698"/>
              <a:ext cx="999715" cy="338554"/>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Field Service Management</a:t>
              </a:r>
            </a:p>
          </p:txBody>
        </p:sp>
        <p:pic>
          <p:nvPicPr>
            <p:cNvPr id="503" name="Picture 502">
              <a:extLst>
                <a:ext uri="{FF2B5EF4-FFF2-40B4-BE49-F238E27FC236}">
                  <a16:creationId xmlns:a16="http://schemas.microsoft.com/office/drawing/2014/main" id="{69ECA309-EA26-1E49-A6A2-E3E6945FED08}"/>
                </a:ext>
              </a:extLst>
            </p:cNvPr>
            <p:cNvPicPr>
              <a:picLocks noChangeAspect="1"/>
            </p:cNvPicPr>
            <p:nvPr/>
          </p:nvPicPr>
          <p:blipFill>
            <a:blip r:embed="rId3"/>
            <a:stretch>
              <a:fillRect/>
            </a:stretch>
          </p:blipFill>
          <p:spPr>
            <a:xfrm>
              <a:off x="9891522" y="3143303"/>
              <a:ext cx="365345" cy="365345"/>
            </a:xfrm>
            <a:prstGeom prst="rect">
              <a:avLst/>
            </a:prstGeom>
            <a:grpFill/>
          </p:spPr>
        </p:pic>
      </p:grpSp>
      <p:grpSp>
        <p:nvGrpSpPr>
          <p:cNvPr id="93" name="Group 92">
            <a:extLst>
              <a:ext uri="{FF2B5EF4-FFF2-40B4-BE49-F238E27FC236}">
                <a16:creationId xmlns:a16="http://schemas.microsoft.com/office/drawing/2014/main" id="{63E00A91-E0E8-0D4C-A265-98DBB5F7AAF1}"/>
              </a:ext>
            </a:extLst>
          </p:cNvPr>
          <p:cNvGrpSpPr/>
          <p:nvPr/>
        </p:nvGrpSpPr>
        <p:grpSpPr>
          <a:xfrm>
            <a:off x="10152643" y="4005209"/>
            <a:ext cx="1803682" cy="659632"/>
            <a:chOff x="9699366" y="2109915"/>
            <a:chExt cx="1803682" cy="659632"/>
          </a:xfrm>
          <a:noFill/>
        </p:grpSpPr>
        <p:sp>
          <p:nvSpPr>
            <p:cNvPr id="410" name="TextBox 409">
              <a:extLst>
                <a:ext uri="{FF2B5EF4-FFF2-40B4-BE49-F238E27FC236}">
                  <a16:creationId xmlns:a16="http://schemas.microsoft.com/office/drawing/2014/main" id="{BD62F103-3337-734E-AD1E-7670133BD9C3}"/>
                </a:ext>
              </a:extLst>
            </p:cNvPr>
            <p:cNvSpPr txBox="1"/>
            <p:nvPr/>
          </p:nvSpPr>
          <p:spPr>
            <a:xfrm>
              <a:off x="10503333" y="2334392"/>
              <a:ext cx="999715" cy="169277"/>
            </a:xfrm>
            <a:prstGeom prst="rect">
              <a:avLst/>
            </a:prstGeom>
            <a:grp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ERP (Finance)</a:t>
              </a:r>
            </a:p>
          </p:txBody>
        </p:sp>
        <p:grpSp>
          <p:nvGrpSpPr>
            <p:cNvPr id="92" name="Group 91">
              <a:extLst>
                <a:ext uri="{FF2B5EF4-FFF2-40B4-BE49-F238E27FC236}">
                  <a16:creationId xmlns:a16="http://schemas.microsoft.com/office/drawing/2014/main" id="{AF32C7D7-1C9A-BF4A-B45B-088B39D36E43}"/>
                </a:ext>
              </a:extLst>
            </p:cNvPr>
            <p:cNvGrpSpPr/>
            <p:nvPr/>
          </p:nvGrpSpPr>
          <p:grpSpPr>
            <a:xfrm>
              <a:off x="9699366" y="2109915"/>
              <a:ext cx="659630" cy="659632"/>
              <a:chOff x="9699366" y="2109915"/>
              <a:chExt cx="659630" cy="659632"/>
            </a:xfrm>
            <a:grpFill/>
          </p:grpSpPr>
          <p:sp>
            <p:nvSpPr>
              <p:cNvPr id="436" name="Oval 435">
                <a:extLst>
                  <a:ext uri="{FF2B5EF4-FFF2-40B4-BE49-F238E27FC236}">
                    <a16:creationId xmlns:a16="http://schemas.microsoft.com/office/drawing/2014/main" id="{44211216-F728-7141-94BD-F3D60396942C}"/>
                  </a:ext>
                </a:extLst>
              </p:cNvPr>
              <p:cNvSpPr/>
              <p:nvPr/>
            </p:nvSpPr>
            <p:spPr bwMode="auto">
              <a:xfrm flipH="1">
                <a:off x="9699366" y="2109915"/>
                <a:ext cx="659630" cy="659632"/>
              </a:xfrm>
              <a:prstGeom prst="ellipse">
                <a:avLst/>
              </a:prstGeom>
              <a:grp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04" name="Picture 503">
                <a:extLst>
                  <a:ext uri="{FF2B5EF4-FFF2-40B4-BE49-F238E27FC236}">
                    <a16:creationId xmlns:a16="http://schemas.microsoft.com/office/drawing/2014/main" id="{5845405A-590E-BC42-B416-250C59A81488}"/>
                  </a:ext>
                </a:extLst>
              </p:cNvPr>
              <p:cNvPicPr>
                <a:picLocks noChangeAspect="1"/>
              </p:cNvPicPr>
              <p:nvPr/>
            </p:nvPicPr>
            <p:blipFill>
              <a:blip r:embed="rId4"/>
              <a:stretch>
                <a:fillRect/>
              </a:stretch>
            </p:blipFill>
            <p:spPr>
              <a:xfrm>
                <a:off x="9862220" y="2270554"/>
                <a:ext cx="356616" cy="319077"/>
              </a:xfrm>
              <a:prstGeom prst="rect">
                <a:avLst/>
              </a:prstGeom>
              <a:grpFill/>
            </p:spPr>
          </p:pic>
        </p:grpSp>
      </p:grpSp>
      <p:grpSp>
        <p:nvGrpSpPr>
          <p:cNvPr id="542" name="Group 541">
            <a:extLst>
              <a:ext uri="{FF2B5EF4-FFF2-40B4-BE49-F238E27FC236}">
                <a16:creationId xmlns:a16="http://schemas.microsoft.com/office/drawing/2014/main" id="{AD275B84-21CC-6340-8541-CF794F2D27EB}"/>
              </a:ext>
            </a:extLst>
          </p:cNvPr>
          <p:cNvGrpSpPr/>
          <p:nvPr/>
        </p:nvGrpSpPr>
        <p:grpSpPr>
          <a:xfrm>
            <a:off x="8971036" y="2837491"/>
            <a:ext cx="1713932" cy="659632"/>
            <a:chOff x="6953107" y="1498751"/>
            <a:chExt cx="1713932" cy="659632"/>
          </a:xfrm>
        </p:grpSpPr>
        <p:sp>
          <p:nvSpPr>
            <p:cNvPr id="543" name="TextBox 542">
              <a:extLst>
                <a:ext uri="{FF2B5EF4-FFF2-40B4-BE49-F238E27FC236}">
                  <a16:creationId xmlns:a16="http://schemas.microsoft.com/office/drawing/2014/main" id="{385BB88B-027D-6A45-83D3-28B2E68EA0B8}"/>
                </a:ext>
              </a:extLst>
            </p:cNvPr>
            <p:cNvSpPr txBox="1"/>
            <p:nvPr/>
          </p:nvSpPr>
          <p:spPr>
            <a:xfrm>
              <a:off x="7782945" y="1599910"/>
              <a:ext cx="884094" cy="5078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Predictive Maintenance App</a:t>
              </a:r>
            </a:p>
          </p:txBody>
        </p:sp>
        <p:grpSp>
          <p:nvGrpSpPr>
            <p:cNvPr id="544" name="Group 543">
              <a:extLst>
                <a:ext uri="{FF2B5EF4-FFF2-40B4-BE49-F238E27FC236}">
                  <a16:creationId xmlns:a16="http://schemas.microsoft.com/office/drawing/2014/main" id="{3CDC2F04-13D2-A344-AF88-33FB89410D87}"/>
                </a:ext>
              </a:extLst>
            </p:cNvPr>
            <p:cNvGrpSpPr/>
            <p:nvPr/>
          </p:nvGrpSpPr>
          <p:grpSpPr>
            <a:xfrm>
              <a:off x="6953107" y="1498751"/>
              <a:ext cx="659630" cy="659632"/>
              <a:chOff x="8282199" y="1001338"/>
              <a:chExt cx="659630" cy="659632"/>
            </a:xfrm>
          </p:grpSpPr>
          <p:sp>
            <p:nvSpPr>
              <p:cNvPr id="545" name="Oval 544">
                <a:extLst>
                  <a:ext uri="{FF2B5EF4-FFF2-40B4-BE49-F238E27FC236}">
                    <a16:creationId xmlns:a16="http://schemas.microsoft.com/office/drawing/2014/main" id="{F6489702-C795-FD49-8A9C-7C95CE4EDB45}"/>
                  </a:ext>
                </a:extLst>
              </p:cNvPr>
              <p:cNvSpPr/>
              <p:nvPr/>
            </p:nvSpPr>
            <p:spPr bwMode="auto">
              <a:xfrm flipH="1">
                <a:off x="8282199" y="1001338"/>
                <a:ext cx="659630" cy="659632"/>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46" name="Picture 545">
                <a:extLst>
                  <a:ext uri="{FF2B5EF4-FFF2-40B4-BE49-F238E27FC236}">
                    <a16:creationId xmlns:a16="http://schemas.microsoft.com/office/drawing/2014/main" id="{3D8A7FDF-2336-8145-A20A-49D5BFB3A36A}"/>
                  </a:ext>
                </a:extLst>
              </p:cNvPr>
              <p:cNvPicPr>
                <a:picLocks noChangeAspect="1"/>
              </p:cNvPicPr>
              <p:nvPr/>
            </p:nvPicPr>
            <p:blipFill>
              <a:blip r:embed="rId5"/>
              <a:stretch>
                <a:fillRect/>
              </a:stretch>
            </p:blipFill>
            <p:spPr>
              <a:xfrm>
                <a:off x="8415799" y="1131145"/>
                <a:ext cx="372041" cy="427386"/>
              </a:xfrm>
              <a:prstGeom prst="rect">
                <a:avLst/>
              </a:prstGeom>
            </p:spPr>
          </p:pic>
        </p:grpSp>
      </p:grpSp>
      <p:grpSp>
        <p:nvGrpSpPr>
          <p:cNvPr id="66" name="Group 65">
            <a:extLst>
              <a:ext uri="{FF2B5EF4-FFF2-40B4-BE49-F238E27FC236}">
                <a16:creationId xmlns:a16="http://schemas.microsoft.com/office/drawing/2014/main" id="{D01551A3-EA5A-3341-9124-24F725013B66}"/>
              </a:ext>
            </a:extLst>
          </p:cNvPr>
          <p:cNvGrpSpPr/>
          <p:nvPr/>
        </p:nvGrpSpPr>
        <p:grpSpPr>
          <a:xfrm>
            <a:off x="2653534" y="3263389"/>
            <a:ext cx="1330403" cy="1246838"/>
            <a:chOff x="2290379" y="3595015"/>
            <a:chExt cx="1330403" cy="1246838"/>
          </a:xfrm>
        </p:grpSpPr>
        <p:sp>
          <p:nvSpPr>
            <p:cNvPr id="408" name="Oval 407">
              <a:extLst>
                <a:ext uri="{FF2B5EF4-FFF2-40B4-BE49-F238E27FC236}">
                  <a16:creationId xmlns:a16="http://schemas.microsoft.com/office/drawing/2014/main" id="{9DD943B3-18DE-E04D-858D-EA18E7EDC73C}"/>
                </a:ext>
              </a:extLst>
            </p:cNvPr>
            <p:cNvSpPr>
              <a:spLocks noChangeAspect="1"/>
            </p:cNvSpPr>
            <p:nvPr/>
          </p:nvSpPr>
          <p:spPr bwMode="auto">
            <a:xfrm flipH="1">
              <a:off x="2332162" y="3595015"/>
              <a:ext cx="1246836" cy="1246838"/>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2" name="TextBox 431">
              <a:extLst>
                <a:ext uri="{FF2B5EF4-FFF2-40B4-BE49-F238E27FC236}">
                  <a16:creationId xmlns:a16="http://schemas.microsoft.com/office/drawing/2014/main" id="{217E2C9A-2231-0E4B-8A09-DB6DA342D9D7}"/>
                </a:ext>
              </a:extLst>
            </p:cNvPr>
            <p:cNvSpPr txBox="1"/>
            <p:nvPr/>
          </p:nvSpPr>
          <p:spPr>
            <a:xfrm>
              <a:off x="2290379" y="4361338"/>
              <a:ext cx="1330403"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Intelligent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Gateway</a:t>
              </a:r>
            </a:p>
          </p:txBody>
        </p:sp>
        <p:pic>
          <p:nvPicPr>
            <p:cNvPr id="433" name="Picture 432">
              <a:extLst>
                <a:ext uri="{FF2B5EF4-FFF2-40B4-BE49-F238E27FC236}">
                  <a16:creationId xmlns:a16="http://schemas.microsoft.com/office/drawing/2014/main" id="{22BF391B-5793-A946-8D64-327F75316AF0}"/>
                </a:ext>
              </a:extLst>
            </p:cNvPr>
            <p:cNvPicPr>
              <a:picLocks noChangeAspect="1"/>
            </p:cNvPicPr>
            <p:nvPr/>
          </p:nvPicPr>
          <p:blipFill>
            <a:blip r:embed="rId6"/>
            <a:stretch>
              <a:fillRect/>
            </a:stretch>
          </p:blipFill>
          <p:spPr>
            <a:xfrm>
              <a:off x="2743480" y="3821645"/>
              <a:ext cx="413548" cy="413548"/>
            </a:xfrm>
            <a:prstGeom prst="rect">
              <a:avLst/>
            </a:prstGeom>
            <a:noFill/>
          </p:spPr>
        </p:pic>
      </p:grpSp>
      <p:cxnSp>
        <p:nvCxnSpPr>
          <p:cNvPr id="434" name="Straight Connector 433">
            <a:extLst>
              <a:ext uri="{FF2B5EF4-FFF2-40B4-BE49-F238E27FC236}">
                <a16:creationId xmlns:a16="http://schemas.microsoft.com/office/drawing/2014/main" id="{BBA88EF2-2D6F-F247-882E-3FB4777BE476}"/>
              </a:ext>
            </a:extLst>
          </p:cNvPr>
          <p:cNvCxnSpPr>
            <a:cxnSpLocks/>
          </p:cNvCxnSpPr>
          <p:nvPr/>
        </p:nvCxnSpPr>
        <p:spPr>
          <a:xfrm flipV="1">
            <a:off x="3895588" y="3394684"/>
            <a:ext cx="542041" cy="224458"/>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537" name="Group 536">
            <a:extLst>
              <a:ext uri="{FF2B5EF4-FFF2-40B4-BE49-F238E27FC236}">
                <a16:creationId xmlns:a16="http://schemas.microsoft.com/office/drawing/2014/main" id="{E2901CDE-FE26-8C42-9EFE-5181DB93B6A1}"/>
              </a:ext>
            </a:extLst>
          </p:cNvPr>
          <p:cNvGrpSpPr/>
          <p:nvPr/>
        </p:nvGrpSpPr>
        <p:grpSpPr>
          <a:xfrm>
            <a:off x="6710432" y="2841628"/>
            <a:ext cx="780270" cy="983614"/>
            <a:chOff x="5355435" y="1502888"/>
            <a:chExt cx="780270" cy="983614"/>
          </a:xfrm>
        </p:grpSpPr>
        <p:grpSp>
          <p:nvGrpSpPr>
            <p:cNvPr id="538" name="Group 537">
              <a:extLst>
                <a:ext uri="{FF2B5EF4-FFF2-40B4-BE49-F238E27FC236}">
                  <a16:creationId xmlns:a16="http://schemas.microsoft.com/office/drawing/2014/main" id="{7C761E9F-B01D-7544-99B1-10152848CF2D}"/>
                </a:ext>
              </a:extLst>
            </p:cNvPr>
            <p:cNvGrpSpPr/>
            <p:nvPr/>
          </p:nvGrpSpPr>
          <p:grpSpPr>
            <a:xfrm>
              <a:off x="5415755" y="1502888"/>
              <a:ext cx="659630" cy="659632"/>
              <a:chOff x="6238120" y="2893583"/>
              <a:chExt cx="659630" cy="659632"/>
            </a:xfrm>
          </p:grpSpPr>
          <p:sp>
            <p:nvSpPr>
              <p:cNvPr id="540" name="Oval 539">
                <a:extLst>
                  <a:ext uri="{FF2B5EF4-FFF2-40B4-BE49-F238E27FC236}">
                    <a16:creationId xmlns:a16="http://schemas.microsoft.com/office/drawing/2014/main" id="{EE9B29F6-0EEF-EF4E-96A9-116D6356A019}"/>
                  </a:ext>
                </a:extLst>
              </p:cNvPr>
              <p:cNvSpPr/>
              <p:nvPr/>
            </p:nvSpPr>
            <p:spPr bwMode="auto">
              <a:xfrm flipH="1">
                <a:off x="6238120" y="2893583"/>
                <a:ext cx="659630" cy="659632"/>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41" name="Picture 540">
                <a:extLst>
                  <a:ext uri="{FF2B5EF4-FFF2-40B4-BE49-F238E27FC236}">
                    <a16:creationId xmlns:a16="http://schemas.microsoft.com/office/drawing/2014/main" id="{E15EB634-D332-8540-B3F7-EFABFC7A5E29}"/>
                  </a:ext>
                </a:extLst>
              </p:cNvPr>
              <p:cNvPicPr>
                <a:picLocks noChangeAspect="1"/>
              </p:cNvPicPr>
              <p:nvPr/>
            </p:nvPicPr>
            <p:blipFill>
              <a:blip r:embed="rId7"/>
              <a:stretch>
                <a:fillRect/>
              </a:stretch>
            </p:blipFill>
            <p:spPr>
              <a:xfrm>
                <a:off x="6344066" y="3051040"/>
                <a:ext cx="447738" cy="344718"/>
              </a:xfrm>
              <a:prstGeom prst="rect">
                <a:avLst/>
              </a:prstGeom>
            </p:spPr>
          </p:pic>
        </p:grpSp>
        <p:sp>
          <p:nvSpPr>
            <p:cNvPr id="539" name="TextBox 538">
              <a:extLst>
                <a:ext uri="{FF2B5EF4-FFF2-40B4-BE49-F238E27FC236}">
                  <a16:creationId xmlns:a16="http://schemas.microsoft.com/office/drawing/2014/main" id="{F352ABA1-9A27-5B4F-B7E7-F25069311D4C}"/>
                </a:ext>
              </a:extLst>
            </p:cNvPr>
            <p:cNvSpPr txBox="1"/>
            <p:nvPr/>
          </p:nvSpPr>
          <p:spPr>
            <a:xfrm>
              <a:off x="5355435" y="2301836"/>
              <a:ext cx="78027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Cloud Hub</a:t>
              </a:r>
            </a:p>
          </p:txBody>
        </p:sp>
      </p:grpSp>
      <p:grpSp>
        <p:nvGrpSpPr>
          <p:cNvPr id="547" name="Group 546">
            <a:extLst>
              <a:ext uri="{FF2B5EF4-FFF2-40B4-BE49-F238E27FC236}">
                <a16:creationId xmlns:a16="http://schemas.microsoft.com/office/drawing/2014/main" id="{4607A341-BDDB-AE4F-AC4A-2B8BD1C02433}"/>
              </a:ext>
            </a:extLst>
          </p:cNvPr>
          <p:cNvGrpSpPr/>
          <p:nvPr/>
        </p:nvGrpSpPr>
        <p:grpSpPr>
          <a:xfrm>
            <a:off x="4408331" y="2841628"/>
            <a:ext cx="906407" cy="970617"/>
            <a:chOff x="1642366" y="2311517"/>
            <a:chExt cx="906407" cy="970617"/>
          </a:xfrm>
        </p:grpSpPr>
        <p:sp>
          <p:nvSpPr>
            <p:cNvPr id="548" name="TextBox 547">
              <a:extLst>
                <a:ext uri="{FF2B5EF4-FFF2-40B4-BE49-F238E27FC236}">
                  <a16:creationId xmlns:a16="http://schemas.microsoft.com/office/drawing/2014/main" id="{C4F43265-716B-8A41-BD99-30AA6A5385DC}"/>
                </a:ext>
              </a:extLst>
            </p:cNvPr>
            <p:cNvSpPr txBox="1"/>
            <p:nvPr/>
          </p:nvSpPr>
          <p:spPr>
            <a:xfrm>
              <a:off x="1642366" y="3112857"/>
              <a:ext cx="90640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Connectivity</a:t>
              </a:r>
            </a:p>
          </p:txBody>
        </p:sp>
        <p:grpSp>
          <p:nvGrpSpPr>
            <p:cNvPr id="549" name="Group 548">
              <a:extLst>
                <a:ext uri="{FF2B5EF4-FFF2-40B4-BE49-F238E27FC236}">
                  <a16:creationId xmlns:a16="http://schemas.microsoft.com/office/drawing/2014/main" id="{35CE0DC3-1973-AC4B-91E4-12ACC3693C37}"/>
                </a:ext>
              </a:extLst>
            </p:cNvPr>
            <p:cNvGrpSpPr/>
            <p:nvPr/>
          </p:nvGrpSpPr>
          <p:grpSpPr>
            <a:xfrm>
              <a:off x="1765754" y="2311517"/>
              <a:ext cx="659630" cy="659632"/>
              <a:chOff x="6505970" y="2208276"/>
              <a:chExt cx="659630" cy="659632"/>
            </a:xfrm>
          </p:grpSpPr>
          <p:sp>
            <p:nvSpPr>
              <p:cNvPr id="550" name="Oval 549">
                <a:extLst>
                  <a:ext uri="{FF2B5EF4-FFF2-40B4-BE49-F238E27FC236}">
                    <a16:creationId xmlns:a16="http://schemas.microsoft.com/office/drawing/2014/main" id="{35086A38-B4C2-7047-A440-1948ACC4B6F3}"/>
                  </a:ext>
                </a:extLst>
              </p:cNvPr>
              <p:cNvSpPr/>
              <p:nvPr/>
            </p:nvSpPr>
            <p:spPr bwMode="auto">
              <a:xfrm flipH="1">
                <a:off x="6505970" y="2208276"/>
                <a:ext cx="659630" cy="659632"/>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51" name="Picture 550">
                <a:extLst>
                  <a:ext uri="{FF2B5EF4-FFF2-40B4-BE49-F238E27FC236}">
                    <a16:creationId xmlns:a16="http://schemas.microsoft.com/office/drawing/2014/main" id="{351F4675-B05D-8943-88A8-855B2CCE8C9A}"/>
                  </a:ext>
                </a:extLst>
              </p:cNvPr>
              <p:cNvPicPr>
                <a:picLocks noChangeAspect="1"/>
              </p:cNvPicPr>
              <p:nvPr/>
            </p:nvPicPr>
            <p:blipFill>
              <a:blip r:embed="rId8"/>
              <a:stretch>
                <a:fillRect/>
              </a:stretch>
            </p:blipFill>
            <p:spPr>
              <a:xfrm>
                <a:off x="6629798" y="2349834"/>
                <a:ext cx="369118" cy="369118"/>
              </a:xfrm>
              <a:prstGeom prst="rect">
                <a:avLst/>
              </a:prstGeom>
            </p:spPr>
          </p:pic>
        </p:grpSp>
      </p:grpSp>
      <p:cxnSp>
        <p:nvCxnSpPr>
          <p:cNvPr id="552" name="Straight Connector 551">
            <a:extLst>
              <a:ext uri="{FF2B5EF4-FFF2-40B4-BE49-F238E27FC236}">
                <a16:creationId xmlns:a16="http://schemas.microsoft.com/office/drawing/2014/main" id="{5112B92A-BCB2-F84F-A964-DABFBC80412A}"/>
              </a:ext>
            </a:extLst>
          </p:cNvPr>
          <p:cNvCxnSpPr>
            <a:cxnSpLocks/>
          </p:cNvCxnSpPr>
          <p:nvPr/>
        </p:nvCxnSpPr>
        <p:spPr>
          <a:xfrm>
            <a:off x="5201076" y="3177518"/>
            <a:ext cx="1411416" cy="0"/>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69978BF9-0A98-E445-A20A-113419E95BAC}"/>
              </a:ext>
            </a:extLst>
          </p:cNvPr>
          <p:cNvCxnSpPr>
            <a:cxnSpLocks/>
          </p:cNvCxnSpPr>
          <p:nvPr/>
        </p:nvCxnSpPr>
        <p:spPr>
          <a:xfrm>
            <a:off x="7418751" y="3177518"/>
            <a:ext cx="1449740" cy="0"/>
          </a:xfrm>
          <a:prstGeom prst="line">
            <a:avLst/>
          </a:prstGeom>
          <a:ln>
            <a:solidFill>
              <a:srgbClr val="50E6FF"/>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28755DA-6302-FA45-9D1B-27E4AE5B5975}"/>
              </a:ext>
            </a:extLst>
          </p:cNvPr>
          <p:cNvGrpSpPr/>
          <p:nvPr/>
        </p:nvGrpSpPr>
        <p:grpSpPr>
          <a:xfrm>
            <a:off x="2368003" y="4167905"/>
            <a:ext cx="6559525" cy="1201586"/>
            <a:chOff x="2368003" y="2595416"/>
            <a:chExt cx="6559525" cy="1201586"/>
          </a:xfrm>
          <a:noFill/>
        </p:grpSpPr>
        <p:grpSp>
          <p:nvGrpSpPr>
            <p:cNvPr id="578" name="Group 577">
              <a:extLst>
                <a:ext uri="{FF2B5EF4-FFF2-40B4-BE49-F238E27FC236}">
                  <a16:creationId xmlns:a16="http://schemas.microsoft.com/office/drawing/2014/main" id="{03D9624B-4652-F948-97F5-9CDCAD127435}"/>
                </a:ext>
              </a:extLst>
            </p:cNvPr>
            <p:cNvGrpSpPr/>
            <p:nvPr/>
          </p:nvGrpSpPr>
          <p:grpSpPr>
            <a:xfrm>
              <a:off x="5278623" y="2595416"/>
              <a:ext cx="1240288" cy="1201586"/>
              <a:chOff x="8624699" y="11719133"/>
              <a:chExt cx="1240288" cy="1201586"/>
            </a:xfrm>
            <a:grpFill/>
          </p:grpSpPr>
          <p:sp>
            <p:nvSpPr>
              <p:cNvPr id="579" name="Oval 578">
                <a:extLst>
                  <a:ext uri="{FF2B5EF4-FFF2-40B4-BE49-F238E27FC236}">
                    <a16:creationId xmlns:a16="http://schemas.microsoft.com/office/drawing/2014/main" id="{388AD840-FAB6-E745-B7FD-0C391C3E79F3}"/>
                  </a:ext>
                </a:extLst>
              </p:cNvPr>
              <p:cNvSpPr/>
              <p:nvPr/>
            </p:nvSpPr>
            <p:spPr bwMode="auto">
              <a:xfrm flipH="1">
                <a:off x="8769249" y="11972682"/>
                <a:ext cx="948033" cy="948037"/>
              </a:xfrm>
              <a:prstGeom prst="ellipse">
                <a:avLst/>
              </a:prstGeom>
              <a:grp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0" name="TextBox 579">
                <a:extLst>
                  <a:ext uri="{FF2B5EF4-FFF2-40B4-BE49-F238E27FC236}">
                    <a16:creationId xmlns:a16="http://schemas.microsoft.com/office/drawing/2014/main" id="{921283DA-11D0-2D48-86C0-F25F41291D3B}"/>
                  </a:ext>
                </a:extLst>
              </p:cNvPr>
              <p:cNvSpPr txBox="1"/>
              <p:nvPr/>
            </p:nvSpPr>
            <p:spPr>
              <a:xfrm>
                <a:off x="8624699" y="11719133"/>
                <a:ext cx="1240288" cy="169277"/>
              </a:xfrm>
              <a:prstGeom prst="rect">
                <a:avLst/>
              </a:prstGeom>
              <a:grp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Service Technician</a:t>
                </a:r>
              </a:p>
            </p:txBody>
          </p:sp>
          <p:grpSp>
            <p:nvGrpSpPr>
              <p:cNvPr id="581" name="Group 580">
                <a:extLst>
                  <a:ext uri="{FF2B5EF4-FFF2-40B4-BE49-F238E27FC236}">
                    <a16:creationId xmlns:a16="http://schemas.microsoft.com/office/drawing/2014/main" id="{600CC956-CF42-1546-8EEA-3A3CE25E7520}"/>
                  </a:ext>
                </a:extLst>
              </p:cNvPr>
              <p:cNvGrpSpPr/>
              <p:nvPr/>
            </p:nvGrpSpPr>
            <p:grpSpPr>
              <a:xfrm>
                <a:off x="8885718" y="12297856"/>
                <a:ext cx="715094" cy="297688"/>
                <a:chOff x="8861619" y="12238673"/>
                <a:chExt cx="831147" cy="346000"/>
              </a:xfrm>
              <a:grpFill/>
            </p:grpSpPr>
            <p:pic>
              <p:nvPicPr>
                <p:cNvPr id="582" name="Picture 581">
                  <a:extLst>
                    <a:ext uri="{FF2B5EF4-FFF2-40B4-BE49-F238E27FC236}">
                      <a16:creationId xmlns:a16="http://schemas.microsoft.com/office/drawing/2014/main" id="{F45B48EA-11A1-A346-8DDC-E6F8A3467196}"/>
                    </a:ext>
                  </a:extLst>
                </p:cNvPr>
                <p:cNvPicPr>
                  <a:picLocks noChangeAspect="1"/>
                </p:cNvPicPr>
                <p:nvPr/>
              </p:nvPicPr>
              <p:blipFill>
                <a:blip r:embed="rId9"/>
                <a:stretch>
                  <a:fillRect/>
                </a:stretch>
              </p:blipFill>
              <p:spPr>
                <a:xfrm flipH="1">
                  <a:off x="8861619" y="12238673"/>
                  <a:ext cx="556609" cy="346000"/>
                </a:xfrm>
                <a:prstGeom prst="rect">
                  <a:avLst/>
                </a:prstGeom>
                <a:grpFill/>
              </p:spPr>
            </p:pic>
            <p:cxnSp>
              <p:nvCxnSpPr>
                <p:cNvPr id="583" name="Straight Connector 582">
                  <a:extLst>
                    <a:ext uri="{FF2B5EF4-FFF2-40B4-BE49-F238E27FC236}">
                      <a16:creationId xmlns:a16="http://schemas.microsoft.com/office/drawing/2014/main" id="{5F8D02D8-D169-3743-8011-8160CA7D6FF3}"/>
                    </a:ext>
                  </a:extLst>
                </p:cNvPr>
                <p:cNvCxnSpPr>
                  <a:cxnSpLocks/>
                </p:cNvCxnSpPr>
                <p:nvPr/>
              </p:nvCxnSpPr>
              <p:spPr>
                <a:xfrm>
                  <a:off x="9492728" y="12257046"/>
                  <a:ext cx="200038" cy="0"/>
                </a:xfrm>
                <a:prstGeom prst="line">
                  <a:avLst/>
                </a:prstGeom>
                <a:grpFill/>
                <a:ln w="317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51310EEF-C967-4B44-9DE8-91345719371B}"/>
                    </a:ext>
                  </a:extLst>
                </p:cNvPr>
                <p:cNvCxnSpPr>
                  <a:cxnSpLocks/>
                </p:cNvCxnSpPr>
                <p:nvPr/>
              </p:nvCxnSpPr>
              <p:spPr>
                <a:xfrm>
                  <a:off x="9492715" y="12359422"/>
                  <a:ext cx="127386" cy="0"/>
                </a:xfrm>
                <a:prstGeom prst="line">
                  <a:avLst/>
                </a:prstGeom>
                <a:grpFill/>
                <a:ln w="317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E42F7523-2D51-3C49-9886-9153332E9700}"/>
                    </a:ext>
                  </a:extLst>
                </p:cNvPr>
                <p:cNvCxnSpPr>
                  <a:cxnSpLocks/>
                </p:cNvCxnSpPr>
                <p:nvPr/>
              </p:nvCxnSpPr>
              <p:spPr>
                <a:xfrm>
                  <a:off x="9492741" y="12446292"/>
                  <a:ext cx="57935" cy="0"/>
                </a:xfrm>
                <a:prstGeom prst="line">
                  <a:avLst/>
                </a:prstGeom>
                <a:grpFill/>
                <a:ln w="317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412" name="Straight Connector 411">
              <a:extLst>
                <a:ext uri="{FF2B5EF4-FFF2-40B4-BE49-F238E27FC236}">
                  <a16:creationId xmlns:a16="http://schemas.microsoft.com/office/drawing/2014/main" id="{45096E08-DF47-CC4B-84E5-862CBBD94516}"/>
                </a:ext>
              </a:extLst>
            </p:cNvPr>
            <p:cNvCxnSpPr>
              <a:cxnSpLocks/>
            </p:cNvCxnSpPr>
            <p:nvPr/>
          </p:nvCxnSpPr>
          <p:spPr>
            <a:xfrm flipH="1">
              <a:off x="6517334" y="3305757"/>
              <a:ext cx="2410194" cy="0"/>
            </a:xfrm>
            <a:prstGeom prst="line">
              <a:avLst/>
            </a:prstGeom>
            <a:grpFill/>
            <a:ln w="6350">
              <a:solidFill>
                <a:srgbClr val="00BCF2"/>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419" name="TextBox 418">
              <a:extLst>
                <a:ext uri="{FF2B5EF4-FFF2-40B4-BE49-F238E27FC236}">
                  <a16:creationId xmlns:a16="http://schemas.microsoft.com/office/drawing/2014/main" id="{3B406877-847C-E547-ABAF-F562B8A13BD4}"/>
                </a:ext>
              </a:extLst>
            </p:cNvPr>
            <p:cNvSpPr txBox="1"/>
            <p:nvPr/>
          </p:nvSpPr>
          <p:spPr>
            <a:xfrm>
              <a:off x="7481329" y="3149917"/>
              <a:ext cx="783453" cy="338554"/>
            </a:xfrm>
            <a:prstGeom prst="rect">
              <a:avLst/>
            </a:prstGeom>
            <a:grp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Dispatch Request</a:t>
              </a:r>
            </a:p>
          </p:txBody>
        </p:sp>
        <p:cxnSp>
          <p:nvCxnSpPr>
            <p:cNvPr id="586" name="Straight Connector 585">
              <a:extLst>
                <a:ext uri="{FF2B5EF4-FFF2-40B4-BE49-F238E27FC236}">
                  <a16:creationId xmlns:a16="http://schemas.microsoft.com/office/drawing/2014/main" id="{F3DB5580-14A2-A145-8596-A97E5763AFDA}"/>
                </a:ext>
              </a:extLst>
            </p:cNvPr>
            <p:cNvCxnSpPr>
              <a:cxnSpLocks/>
              <a:stCxn id="579" idx="6"/>
            </p:cNvCxnSpPr>
            <p:nvPr/>
          </p:nvCxnSpPr>
          <p:spPr>
            <a:xfrm flipH="1" flipV="1">
              <a:off x="2368003" y="3307847"/>
              <a:ext cx="3055170" cy="15137"/>
            </a:xfrm>
            <a:prstGeom prst="line">
              <a:avLst/>
            </a:prstGeom>
            <a:grpFill/>
            <a:ln w="6350">
              <a:solidFill>
                <a:srgbClr val="00BCF2"/>
              </a:solidFill>
              <a:prstDash val="sysDot"/>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990F298-1D38-234C-969B-78F0B3DA9416}"/>
              </a:ext>
            </a:extLst>
          </p:cNvPr>
          <p:cNvGrpSpPr/>
          <p:nvPr/>
        </p:nvGrpSpPr>
        <p:grpSpPr>
          <a:xfrm>
            <a:off x="648691" y="2960078"/>
            <a:ext cx="834926" cy="2112887"/>
            <a:chOff x="648691" y="1338161"/>
            <a:chExt cx="834926" cy="2112887"/>
          </a:xfrm>
        </p:grpSpPr>
        <p:pic>
          <p:nvPicPr>
            <p:cNvPr id="501" name="Picture 500">
              <a:extLst>
                <a:ext uri="{FF2B5EF4-FFF2-40B4-BE49-F238E27FC236}">
                  <a16:creationId xmlns:a16="http://schemas.microsoft.com/office/drawing/2014/main" id="{C0BB01D1-2A85-2A44-8B9F-34FDBFCED08F}"/>
                </a:ext>
              </a:extLst>
            </p:cNvPr>
            <p:cNvPicPr>
              <a:picLocks noChangeAspect="1"/>
            </p:cNvPicPr>
            <p:nvPr/>
          </p:nvPicPr>
          <p:blipFill>
            <a:blip r:embed="rId10"/>
            <a:stretch>
              <a:fillRect/>
            </a:stretch>
          </p:blipFill>
          <p:spPr>
            <a:xfrm flipH="1">
              <a:off x="648691" y="2019149"/>
              <a:ext cx="691465" cy="550430"/>
            </a:xfrm>
            <a:prstGeom prst="rect">
              <a:avLst/>
            </a:prstGeom>
          </p:spPr>
        </p:pic>
        <p:pic>
          <p:nvPicPr>
            <p:cNvPr id="502" name="Picture 501">
              <a:extLst>
                <a:ext uri="{FF2B5EF4-FFF2-40B4-BE49-F238E27FC236}">
                  <a16:creationId xmlns:a16="http://schemas.microsoft.com/office/drawing/2014/main" id="{F80A0308-80B1-FA49-9A62-BA8CBFB7F11D}"/>
                </a:ext>
              </a:extLst>
            </p:cNvPr>
            <p:cNvPicPr>
              <a:picLocks noChangeAspect="1"/>
            </p:cNvPicPr>
            <p:nvPr/>
          </p:nvPicPr>
          <p:blipFill>
            <a:blip r:embed="rId10"/>
            <a:stretch>
              <a:fillRect/>
            </a:stretch>
          </p:blipFill>
          <p:spPr>
            <a:xfrm flipH="1">
              <a:off x="870451" y="1338161"/>
              <a:ext cx="519508" cy="413546"/>
            </a:xfrm>
            <a:prstGeom prst="rect">
              <a:avLst/>
            </a:prstGeom>
          </p:spPr>
        </p:pic>
        <p:pic>
          <p:nvPicPr>
            <p:cNvPr id="500" name="Picture 499">
              <a:extLst>
                <a:ext uri="{FF2B5EF4-FFF2-40B4-BE49-F238E27FC236}">
                  <a16:creationId xmlns:a16="http://schemas.microsoft.com/office/drawing/2014/main" id="{D35DF7F6-A406-564F-A67C-62812EF6DC53}"/>
                </a:ext>
              </a:extLst>
            </p:cNvPr>
            <p:cNvPicPr>
              <a:picLocks noChangeAspect="1"/>
            </p:cNvPicPr>
            <p:nvPr/>
          </p:nvPicPr>
          <p:blipFill>
            <a:blip r:embed="rId10"/>
            <a:stretch>
              <a:fillRect/>
            </a:stretch>
          </p:blipFill>
          <p:spPr>
            <a:xfrm flipH="1">
              <a:off x="723005" y="2845575"/>
              <a:ext cx="760612" cy="605473"/>
            </a:xfrm>
            <a:prstGeom prst="rect">
              <a:avLst/>
            </a:prstGeom>
          </p:spPr>
        </p:pic>
      </p:grpSp>
      <p:sp>
        <p:nvSpPr>
          <p:cNvPr id="112" name="Oval 111">
            <a:extLst>
              <a:ext uri="{FF2B5EF4-FFF2-40B4-BE49-F238E27FC236}">
                <a16:creationId xmlns:a16="http://schemas.microsoft.com/office/drawing/2014/main" id="{33029986-9228-47E8-9F2D-83FC038A3E42}"/>
              </a:ext>
            </a:extLst>
          </p:cNvPr>
          <p:cNvSpPr/>
          <p:nvPr/>
        </p:nvSpPr>
        <p:spPr bwMode="auto">
          <a:xfrm flipH="1">
            <a:off x="8936053" y="1869564"/>
            <a:ext cx="659630" cy="659632"/>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Shield_EA18" title="Icon of a shield">
            <a:extLst>
              <a:ext uri="{FF2B5EF4-FFF2-40B4-BE49-F238E27FC236}">
                <a16:creationId xmlns:a16="http://schemas.microsoft.com/office/drawing/2014/main" id="{08B78AD3-0E94-460D-9C6F-53F2744518E3}"/>
              </a:ext>
            </a:extLst>
          </p:cNvPr>
          <p:cNvSpPr>
            <a:spLocks noChangeAspect="1"/>
          </p:cNvSpPr>
          <p:nvPr/>
        </p:nvSpPr>
        <p:spPr bwMode="auto">
          <a:xfrm>
            <a:off x="9102968" y="2041940"/>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Lock" title="Icon of a padlock">
            <a:extLst>
              <a:ext uri="{FF2B5EF4-FFF2-40B4-BE49-F238E27FC236}">
                <a16:creationId xmlns:a16="http://schemas.microsoft.com/office/drawing/2014/main" id="{3AD75C54-8683-4608-B764-C8432AA41253}"/>
              </a:ext>
            </a:extLst>
          </p:cNvPr>
          <p:cNvSpPr>
            <a:spLocks noChangeAspect="1" noEditPoints="1"/>
          </p:cNvSpPr>
          <p:nvPr/>
        </p:nvSpPr>
        <p:spPr bwMode="auto">
          <a:xfrm>
            <a:off x="9228752" y="2139443"/>
            <a:ext cx="91976" cy="1285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rgbClr val="92D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017C48F-D52D-4132-8E69-8C3768C98686}"/>
              </a:ext>
            </a:extLst>
          </p:cNvPr>
          <p:cNvSpPr txBox="1"/>
          <p:nvPr/>
        </p:nvSpPr>
        <p:spPr>
          <a:xfrm>
            <a:off x="9685299" y="2111988"/>
            <a:ext cx="884094"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E2E Security</a:t>
            </a:r>
          </a:p>
        </p:txBody>
      </p:sp>
      <p:sp>
        <p:nvSpPr>
          <p:cNvPr id="128" name="Oval 127">
            <a:extLst>
              <a:ext uri="{FF2B5EF4-FFF2-40B4-BE49-F238E27FC236}">
                <a16:creationId xmlns:a16="http://schemas.microsoft.com/office/drawing/2014/main" id="{B9D0FF29-896C-416C-8273-16E4D0A5D17E}"/>
              </a:ext>
            </a:extLst>
          </p:cNvPr>
          <p:cNvSpPr/>
          <p:nvPr/>
        </p:nvSpPr>
        <p:spPr bwMode="auto">
          <a:xfrm flipH="1">
            <a:off x="8961864" y="4526922"/>
            <a:ext cx="659630" cy="659632"/>
          </a:xfrm>
          <a:prstGeom prst="ellipse">
            <a:avLst/>
          </a:prstGeom>
          <a:noFill/>
          <a:ln>
            <a:solidFill>
              <a:srgbClr val="50E6FF"/>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A851914D-630D-492E-BA8A-D5CFC61E3FEB}"/>
              </a:ext>
            </a:extLst>
          </p:cNvPr>
          <p:cNvSpPr txBox="1"/>
          <p:nvPr/>
        </p:nvSpPr>
        <p:spPr>
          <a:xfrm>
            <a:off x="8927528" y="5282204"/>
            <a:ext cx="884094"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Business integration</a:t>
            </a:r>
          </a:p>
        </p:txBody>
      </p:sp>
      <p:pic>
        <p:nvPicPr>
          <p:cNvPr id="12" name="Graphic 11">
            <a:extLst>
              <a:ext uri="{FF2B5EF4-FFF2-40B4-BE49-F238E27FC236}">
                <a16:creationId xmlns:a16="http://schemas.microsoft.com/office/drawing/2014/main" id="{B1E48F53-7C1A-44AF-8739-724A73923F7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82772" y="4663015"/>
            <a:ext cx="414657" cy="414657"/>
          </a:xfrm>
          <a:prstGeom prst="rect">
            <a:avLst/>
          </a:prstGeom>
        </p:spPr>
      </p:pic>
      <p:sp>
        <p:nvSpPr>
          <p:cNvPr id="95" name="Title 1">
            <a:extLst>
              <a:ext uri="{FF2B5EF4-FFF2-40B4-BE49-F238E27FC236}">
                <a16:creationId xmlns:a16="http://schemas.microsoft.com/office/drawing/2014/main" id="{1991EEBC-5A78-4CB3-A903-70F025DEFD9D}"/>
              </a:ext>
            </a:extLst>
          </p:cNvPr>
          <p:cNvSpPr>
            <a:spLocks noGrp="1"/>
          </p:cNvSpPr>
          <p:nvPr>
            <p:ph type="title"/>
          </p:nvPr>
        </p:nvSpPr>
        <p:spPr>
          <a:xfrm>
            <a:off x="588263" y="457200"/>
            <a:ext cx="11018520" cy="553998"/>
          </a:xfrm>
        </p:spPr>
        <p:txBody>
          <a:bodyPr/>
          <a:lstStyle/>
          <a:p>
            <a:r>
              <a:rPr lang="en-US" dirty="0"/>
              <a:t>Threat model</a:t>
            </a:r>
          </a:p>
        </p:txBody>
      </p:sp>
      <p:grpSp>
        <p:nvGrpSpPr>
          <p:cNvPr id="54" name="Group 53">
            <a:extLst>
              <a:ext uri="{FF2B5EF4-FFF2-40B4-BE49-F238E27FC236}">
                <a16:creationId xmlns:a16="http://schemas.microsoft.com/office/drawing/2014/main" id="{FEFAFF5F-9C5E-F24E-8B4F-7D0D840531B5}"/>
              </a:ext>
            </a:extLst>
          </p:cNvPr>
          <p:cNvGrpSpPr/>
          <p:nvPr/>
        </p:nvGrpSpPr>
        <p:grpSpPr>
          <a:xfrm>
            <a:off x="1510439" y="2991345"/>
            <a:ext cx="862371" cy="1606882"/>
            <a:chOff x="1510439" y="1369428"/>
            <a:chExt cx="862371" cy="1606882"/>
          </a:xfrm>
          <a:noFill/>
        </p:grpSpPr>
        <p:grpSp>
          <p:nvGrpSpPr>
            <p:cNvPr id="459" name="Group 458">
              <a:extLst>
                <a:ext uri="{FF2B5EF4-FFF2-40B4-BE49-F238E27FC236}">
                  <a16:creationId xmlns:a16="http://schemas.microsoft.com/office/drawing/2014/main" id="{9169C84E-04C9-A24B-A1EB-60D5AEEB45DA}"/>
                </a:ext>
              </a:extLst>
            </p:cNvPr>
            <p:cNvGrpSpPr/>
            <p:nvPr/>
          </p:nvGrpSpPr>
          <p:grpSpPr>
            <a:xfrm>
              <a:off x="2075699" y="2000367"/>
              <a:ext cx="297111" cy="297112"/>
              <a:chOff x="2141466" y="5229107"/>
              <a:chExt cx="297111" cy="297112"/>
            </a:xfrm>
            <a:grpFill/>
          </p:grpSpPr>
          <p:sp>
            <p:nvSpPr>
              <p:cNvPr id="317" name="Oval 316">
                <a:extLst>
                  <a:ext uri="{FF2B5EF4-FFF2-40B4-BE49-F238E27FC236}">
                    <a16:creationId xmlns:a16="http://schemas.microsoft.com/office/drawing/2014/main" id="{47CF7D9A-1786-B340-A7B6-39F785E6AF1D}"/>
                  </a:ext>
                </a:extLst>
              </p:cNvPr>
              <p:cNvSpPr/>
              <p:nvPr/>
            </p:nvSpPr>
            <p:spPr bwMode="auto">
              <a:xfrm flipH="1">
                <a:off x="2141466" y="5229107"/>
                <a:ext cx="297111" cy="297112"/>
              </a:xfrm>
              <a:prstGeom prst="ellipse">
                <a:avLst/>
              </a:prstGeom>
              <a:solidFill>
                <a:schemeClr val="bg1"/>
              </a:solidFill>
              <a:ln>
                <a:solidFill>
                  <a:srgbClr val="9BF00B"/>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318" name="Picture 317">
                <a:extLst>
                  <a:ext uri="{FF2B5EF4-FFF2-40B4-BE49-F238E27FC236}">
                    <a16:creationId xmlns:a16="http://schemas.microsoft.com/office/drawing/2014/main" id="{C28244BA-161E-E642-AB00-5FF85FC1712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251301" y="5288084"/>
                <a:ext cx="77442" cy="179157"/>
              </a:xfrm>
              <a:prstGeom prst="rect">
                <a:avLst/>
              </a:prstGeom>
              <a:grpFill/>
            </p:spPr>
          </p:pic>
        </p:grpSp>
        <p:grpSp>
          <p:nvGrpSpPr>
            <p:cNvPr id="60" name="Group 59">
              <a:extLst>
                <a:ext uri="{FF2B5EF4-FFF2-40B4-BE49-F238E27FC236}">
                  <a16:creationId xmlns:a16="http://schemas.microsoft.com/office/drawing/2014/main" id="{9C91535F-1C11-3745-B4DF-D5DDFB8E1BD8}"/>
                </a:ext>
              </a:extLst>
            </p:cNvPr>
            <p:cNvGrpSpPr/>
            <p:nvPr/>
          </p:nvGrpSpPr>
          <p:grpSpPr>
            <a:xfrm>
              <a:off x="1959963" y="2679198"/>
              <a:ext cx="297111" cy="297112"/>
              <a:chOff x="5943667" y="4855501"/>
              <a:chExt cx="297111" cy="297112"/>
            </a:xfrm>
            <a:grpFill/>
          </p:grpSpPr>
          <p:sp>
            <p:nvSpPr>
              <p:cNvPr id="282" name="Oval 281">
                <a:extLst>
                  <a:ext uri="{FF2B5EF4-FFF2-40B4-BE49-F238E27FC236}">
                    <a16:creationId xmlns:a16="http://schemas.microsoft.com/office/drawing/2014/main" id="{A18BE519-474F-D74B-98D9-A19E66B285C8}"/>
                  </a:ext>
                </a:extLst>
              </p:cNvPr>
              <p:cNvSpPr/>
              <p:nvPr/>
            </p:nvSpPr>
            <p:spPr bwMode="auto">
              <a:xfrm flipH="1">
                <a:off x="5943667" y="4855501"/>
                <a:ext cx="297111" cy="297112"/>
              </a:xfrm>
              <a:prstGeom prst="ellipse">
                <a:avLst/>
              </a:prstGeom>
              <a:solidFill>
                <a:schemeClr val="bg1"/>
              </a:solidFill>
              <a:ln>
                <a:solidFill>
                  <a:srgbClr val="9BF00B"/>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25" name="Picture 124">
                <a:extLst>
                  <a:ext uri="{FF2B5EF4-FFF2-40B4-BE49-F238E27FC236}">
                    <a16:creationId xmlns:a16="http://schemas.microsoft.com/office/drawing/2014/main" id="{AFC81FA3-3392-E946-BD79-A7AC1942940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004692" y="4930043"/>
                <a:ext cx="183334" cy="156423"/>
              </a:xfrm>
              <a:prstGeom prst="rect">
                <a:avLst/>
              </a:prstGeom>
              <a:grpFill/>
            </p:spPr>
          </p:pic>
        </p:grpSp>
        <p:grpSp>
          <p:nvGrpSpPr>
            <p:cNvPr id="57" name="Group 56">
              <a:extLst>
                <a:ext uri="{FF2B5EF4-FFF2-40B4-BE49-F238E27FC236}">
                  <a16:creationId xmlns:a16="http://schemas.microsoft.com/office/drawing/2014/main" id="{907C2CD5-D055-6C4B-8443-D079C7ED35D4}"/>
                </a:ext>
              </a:extLst>
            </p:cNvPr>
            <p:cNvGrpSpPr/>
            <p:nvPr/>
          </p:nvGrpSpPr>
          <p:grpSpPr>
            <a:xfrm>
              <a:off x="1510439" y="2353020"/>
              <a:ext cx="297112" cy="297113"/>
              <a:chOff x="6833638" y="4944575"/>
              <a:chExt cx="297112" cy="297113"/>
            </a:xfrm>
            <a:grpFill/>
          </p:grpSpPr>
          <p:sp>
            <p:nvSpPr>
              <p:cNvPr id="162" name="Oval 161">
                <a:extLst>
                  <a:ext uri="{FF2B5EF4-FFF2-40B4-BE49-F238E27FC236}">
                    <a16:creationId xmlns:a16="http://schemas.microsoft.com/office/drawing/2014/main" id="{429B098B-E895-7640-82F9-31EEC0456B1E}"/>
                  </a:ext>
                </a:extLst>
              </p:cNvPr>
              <p:cNvSpPr/>
              <p:nvPr/>
            </p:nvSpPr>
            <p:spPr bwMode="auto">
              <a:xfrm flipH="1">
                <a:off x="6833638" y="4944575"/>
                <a:ext cx="297112" cy="297113"/>
              </a:xfrm>
              <a:prstGeom prst="ellipse">
                <a:avLst/>
              </a:prstGeom>
              <a:solidFill>
                <a:schemeClr val="bg1"/>
              </a:solidFill>
              <a:ln>
                <a:solidFill>
                  <a:srgbClr val="9BF00B"/>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37B10AC7-61F3-5249-BA7C-80B289EB1C0C}"/>
                  </a:ext>
                </a:extLst>
              </p:cNvPr>
              <p:cNvPicPr>
                <a:picLocks noChangeAspect="1"/>
              </p:cNvPicPr>
              <p:nvPr/>
            </p:nvPicPr>
            <p:blipFill>
              <a:blip r:embed="rId15"/>
              <a:stretch>
                <a:fillRect/>
              </a:stretch>
            </p:blipFill>
            <p:spPr>
              <a:xfrm>
                <a:off x="6893535" y="5016914"/>
                <a:ext cx="192033" cy="165847"/>
              </a:xfrm>
              <a:prstGeom prst="rect">
                <a:avLst/>
              </a:prstGeom>
              <a:grpFill/>
            </p:spPr>
          </p:pic>
        </p:grpSp>
        <p:grpSp>
          <p:nvGrpSpPr>
            <p:cNvPr id="39" name="Group 38">
              <a:extLst>
                <a:ext uri="{FF2B5EF4-FFF2-40B4-BE49-F238E27FC236}">
                  <a16:creationId xmlns:a16="http://schemas.microsoft.com/office/drawing/2014/main" id="{7583CB45-93E5-B548-8FD6-0D2FCA57D391}"/>
                </a:ext>
              </a:extLst>
            </p:cNvPr>
            <p:cNvGrpSpPr/>
            <p:nvPr/>
          </p:nvGrpSpPr>
          <p:grpSpPr>
            <a:xfrm>
              <a:off x="1811406" y="1369428"/>
              <a:ext cx="297112" cy="297113"/>
              <a:chOff x="1687774" y="1552933"/>
              <a:chExt cx="297112" cy="297113"/>
            </a:xfrm>
            <a:grpFill/>
          </p:grpSpPr>
          <p:sp>
            <p:nvSpPr>
              <p:cNvPr id="124" name="Oval 123">
                <a:extLst>
                  <a:ext uri="{FF2B5EF4-FFF2-40B4-BE49-F238E27FC236}">
                    <a16:creationId xmlns:a16="http://schemas.microsoft.com/office/drawing/2014/main" id="{D55CCDEB-771B-794A-AB68-CA9449496D02}"/>
                  </a:ext>
                </a:extLst>
              </p:cNvPr>
              <p:cNvSpPr/>
              <p:nvPr/>
            </p:nvSpPr>
            <p:spPr bwMode="auto">
              <a:xfrm flipH="1">
                <a:off x="1687774" y="1552933"/>
                <a:ext cx="297112" cy="297113"/>
              </a:xfrm>
              <a:prstGeom prst="ellipse">
                <a:avLst/>
              </a:prstGeom>
              <a:solidFill>
                <a:schemeClr val="bg1"/>
              </a:solidFill>
              <a:ln>
                <a:solidFill>
                  <a:srgbClr val="92D05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139" name="Picture 138">
                <a:extLst>
                  <a:ext uri="{FF2B5EF4-FFF2-40B4-BE49-F238E27FC236}">
                    <a16:creationId xmlns:a16="http://schemas.microsoft.com/office/drawing/2014/main" id="{EA99E4E6-D2CC-9044-B3A2-8D21B5617198}"/>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758075" y="1625765"/>
                <a:ext cx="161899" cy="161899"/>
              </a:xfrm>
              <a:prstGeom prst="rect">
                <a:avLst/>
              </a:prstGeom>
              <a:grpFill/>
            </p:spPr>
          </p:pic>
        </p:grpSp>
      </p:grpSp>
      <p:sp>
        <p:nvSpPr>
          <p:cNvPr id="80" name="Speech Bubble: Rectangle 79">
            <a:extLst>
              <a:ext uri="{FF2B5EF4-FFF2-40B4-BE49-F238E27FC236}">
                <a16:creationId xmlns:a16="http://schemas.microsoft.com/office/drawing/2014/main" id="{B538A6DD-50B5-467A-92A1-2D701C4350BD}"/>
              </a:ext>
            </a:extLst>
          </p:cNvPr>
          <p:cNvSpPr/>
          <p:nvPr/>
        </p:nvSpPr>
        <p:spPr bwMode="auto">
          <a:xfrm>
            <a:off x="2489034" y="1181893"/>
            <a:ext cx="2257895" cy="557381"/>
          </a:xfrm>
          <a:prstGeom prst="wedgeRectCallout">
            <a:avLst>
              <a:gd name="adj1" fmla="val -14869"/>
              <a:gd name="adj2" fmla="val 356939"/>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How are you sure that device has not been tampered with?</a:t>
            </a:r>
          </a:p>
        </p:txBody>
      </p:sp>
      <p:sp>
        <p:nvSpPr>
          <p:cNvPr id="81" name="Speech Bubble: Rectangle 80">
            <a:extLst>
              <a:ext uri="{FF2B5EF4-FFF2-40B4-BE49-F238E27FC236}">
                <a16:creationId xmlns:a16="http://schemas.microsoft.com/office/drawing/2014/main" id="{D4ABB42B-4483-4AF7-9D3A-9F435B70CDB0}"/>
              </a:ext>
            </a:extLst>
          </p:cNvPr>
          <p:cNvSpPr/>
          <p:nvPr/>
        </p:nvSpPr>
        <p:spPr bwMode="auto">
          <a:xfrm>
            <a:off x="135813" y="1199638"/>
            <a:ext cx="2068509" cy="591485"/>
          </a:xfrm>
          <a:prstGeom prst="wedgeRectCallout">
            <a:avLst>
              <a:gd name="adj1" fmla="val -8762"/>
              <a:gd name="adj2" fmla="val 253198"/>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 you trust your devices’ identities </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firmware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82" name="Speech Bubble: Rectangle 81">
            <a:extLst>
              <a:ext uri="{FF2B5EF4-FFF2-40B4-BE49-F238E27FC236}">
                <a16:creationId xmlns:a16="http://schemas.microsoft.com/office/drawing/2014/main" id="{1487B774-1F22-4580-9E32-28FE30F34ABF}"/>
              </a:ext>
            </a:extLst>
          </p:cNvPr>
          <p:cNvSpPr/>
          <p:nvPr/>
        </p:nvSpPr>
        <p:spPr bwMode="auto">
          <a:xfrm>
            <a:off x="2664561" y="5814808"/>
            <a:ext cx="2257895" cy="557381"/>
          </a:xfrm>
          <a:prstGeom prst="wedgeRectCallout">
            <a:avLst>
              <a:gd name="adj1" fmla="val -18809"/>
              <a:gd name="adj2" fmla="val -30982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workloads on the gateway be trusted? </a:t>
            </a:r>
          </a:p>
        </p:txBody>
      </p:sp>
      <p:sp>
        <p:nvSpPr>
          <p:cNvPr id="83" name="Speech Bubble: Rectangle 82">
            <a:extLst>
              <a:ext uri="{FF2B5EF4-FFF2-40B4-BE49-F238E27FC236}">
                <a16:creationId xmlns:a16="http://schemas.microsoft.com/office/drawing/2014/main" id="{13E3DC80-1FE4-4F4D-AD2A-2402C55B3296}"/>
              </a:ext>
            </a:extLst>
          </p:cNvPr>
          <p:cNvSpPr/>
          <p:nvPr/>
        </p:nvSpPr>
        <p:spPr bwMode="auto">
          <a:xfrm>
            <a:off x="7832916" y="380073"/>
            <a:ext cx="2257895" cy="557381"/>
          </a:xfrm>
          <a:prstGeom prst="wedgeRectCallout">
            <a:avLst>
              <a:gd name="adj1" fmla="val -79314"/>
              <a:gd name="adj2" fmla="val 42398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 you trust the cloud admins? </a:t>
            </a:r>
          </a:p>
        </p:txBody>
      </p:sp>
      <p:sp>
        <p:nvSpPr>
          <p:cNvPr id="84" name="Speech Bubble: Rectangle 83">
            <a:extLst>
              <a:ext uri="{FF2B5EF4-FFF2-40B4-BE49-F238E27FC236}">
                <a16:creationId xmlns:a16="http://schemas.microsoft.com/office/drawing/2014/main" id="{0B80D648-D874-45B0-AAB0-1534529AA436}"/>
              </a:ext>
            </a:extLst>
          </p:cNvPr>
          <p:cNvSpPr/>
          <p:nvPr/>
        </p:nvSpPr>
        <p:spPr bwMode="auto">
          <a:xfrm>
            <a:off x="102201" y="5580597"/>
            <a:ext cx="2257895" cy="557381"/>
          </a:xfrm>
          <a:prstGeom prst="wedgeRectCallout">
            <a:avLst>
              <a:gd name="adj1" fmla="val 41055"/>
              <a:gd name="adj2" fmla="val -252732"/>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you update these devices and Gateway securely? </a:t>
            </a:r>
          </a:p>
        </p:txBody>
      </p:sp>
      <p:sp>
        <p:nvSpPr>
          <p:cNvPr id="85" name="Speech Bubble: Rectangle 84">
            <a:extLst>
              <a:ext uri="{FF2B5EF4-FFF2-40B4-BE49-F238E27FC236}">
                <a16:creationId xmlns:a16="http://schemas.microsoft.com/office/drawing/2014/main" id="{49D2DA63-BCA4-4ABA-A3D7-990C8B18E4B6}"/>
              </a:ext>
            </a:extLst>
          </p:cNvPr>
          <p:cNvSpPr/>
          <p:nvPr/>
        </p:nvSpPr>
        <p:spPr bwMode="auto">
          <a:xfrm>
            <a:off x="5464536" y="5973181"/>
            <a:ext cx="2257895" cy="703841"/>
          </a:xfrm>
          <a:prstGeom prst="wedgeRectCallout">
            <a:avLst>
              <a:gd name="adj1" fmla="val -132287"/>
              <a:gd name="adj2" fmla="val -28858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you detect which devices are connecting through the Gateway?</a:t>
            </a:r>
          </a:p>
        </p:txBody>
      </p:sp>
      <p:sp>
        <p:nvSpPr>
          <p:cNvPr id="86" name="Speech Bubble: Rectangle 85">
            <a:extLst>
              <a:ext uri="{FF2B5EF4-FFF2-40B4-BE49-F238E27FC236}">
                <a16:creationId xmlns:a16="http://schemas.microsoft.com/office/drawing/2014/main" id="{80A469AE-3A6D-4FD8-8B6E-7D7E0B6BE88E}"/>
              </a:ext>
            </a:extLst>
          </p:cNvPr>
          <p:cNvSpPr/>
          <p:nvPr/>
        </p:nvSpPr>
        <p:spPr bwMode="auto">
          <a:xfrm>
            <a:off x="5278623" y="1185940"/>
            <a:ext cx="2257895" cy="703841"/>
          </a:xfrm>
          <a:prstGeom prst="wedgeRectCallout">
            <a:avLst>
              <a:gd name="adj1" fmla="val -22605"/>
              <a:gd name="adj2" fmla="val 23378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someone see your data and possibly tamper with it? </a:t>
            </a:r>
          </a:p>
        </p:txBody>
      </p:sp>
      <p:sp>
        <p:nvSpPr>
          <p:cNvPr id="87" name="Speech Bubble: Rectangle 86">
            <a:extLst>
              <a:ext uri="{FF2B5EF4-FFF2-40B4-BE49-F238E27FC236}">
                <a16:creationId xmlns:a16="http://schemas.microsoft.com/office/drawing/2014/main" id="{30AE0A17-E33C-472D-A94F-A88846D13B80}"/>
              </a:ext>
            </a:extLst>
          </p:cNvPr>
          <p:cNvSpPr/>
          <p:nvPr/>
        </p:nvSpPr>
        <p:spPr bwMode="auto">
          <a:xfrm>
            <a:off x="8671926" y="5864432"/>
            <a:ext cx="2257895" cy="703841"/>
          </a:xfrm>
          <a:prstGeom prst="wedgeRectCallout">
            <a:avLst>
              <a:gd name="adj1" fmla="val -14168"/>
              <a:gd name="adj2" fmla="val -168143"/>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 you monitor all integration points? </a:t>
            </a:r>
          </a:p>
        </p:txBody>
      </p:sp>
    </p:spTree>
    <p:extLst>
      <p:ext uri="{BB962C8B-B14F-4D97-AF65-F5344CB8AC3E}">
        <p14:creationId xmlns:p14="http://schemas.microsoft.com/office/powerpoint/2010/main" val="5426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animBg="1"/>
      <p:bldP spid="8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9144000" cy="997196"/>
          </a:xfrm>
        </p:spPr>
        <p:txBody>
          <a:bodyPr/>
          <a:lstStyle/>
          <a:p>
            <a:r>
              <a:rPr lang="en-US" dirty="0">
                <a:latin typeface="Segoe UI Semibold (Headings)"/>
              </a:rPr>
              <a:t>Lesson 03: Introduction to Azure Security Center for IoT</a:t>
            </a:r>
            <a:endParaRPr lang="en-US" dirty="0"/>
          </a:p>
        </p:txBody>
      </p:sp>
    </p:spTree>
    <p:extLst>
      <p:ext uri="{BB962C8B-B14F-4D97-AF65-F5344CB8AC3E}">
        <p14:creationId xmlns:p14="http://schemas.microsoft.com/office/powerpoint/2010/main" val="336065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5EF8-2509-4BBD-8286-25A464057D55}"/>
              </a:ext>
            </a:extLst>
          </p:cNvPr>
          <p:cNvSpPr>
            <a:spLocks noGrp="1"/>
          </p:cNvSpPr>
          <p:nvPr>
            <p:ph type="title"/>
          </p:nvPr>
        </p:nvSpPr>
        <p:spPr/>
        <p:txBody>
          <a:bodyPr/>
          <a:lstStyle/>
          <a:p>
            <a:r>
              <a:rPr lang="en-US" dirty="0"/>
              <a:t>Introduction to Azure Security Center</a:t>
            </a:r>
          </a:p>
        </p:txBody>
      </p:sp>
      <p:sp>
        <p:nvSpPr>
          <p:cNvPr id="18" name="Text Placeholder 5">
            <a:extLst>
              <a:ext uri="{FF2B5EF4-FFF2-40B4-BE49-F238E27FC236}">
                <a16:creationId xmlns:a16="http://schemas.microsoft.com/office/drawing/2014/main" id="{BE87803F-1335-4C06-9F02-3D1CDE9DBDEA}"/>
              </a:ext>
            </a:extLst>
          </p:cNvPr>
          <p:cNvSpPr txBox="1">
            <a:spLocks/>
          </p:cNvSpPr>
          <p:nvPr/>
        </p:nvSpPr>
        <p:spPr>
          <a:xfrm>
            <a:off x="588263" y="1303628"/>
            <a:ext cx="3915335" cy="3772570"/>
          </a:xfrm>
          <a:prstGeom prst="rect">
            <a:avLst/>
          </a:prstGeom>
        </p:spPr>
        <p:txBody>
          <a:bodyPr lIns="0" tIns="0" rIns="0" bIns="0"/>
          <a:lstStyle>
            <a:defPPr>
              <a:defRPr lang="en-US"/>
            </a:defPPr>
            <a:lvl1pPr marR="0" indent="0" fontAlgn="auto">
              <a:lnSpc>
                <a:spcPct val="100000"/>
              </a:lnSpc>
              <a:spcBef>
                <a:spcPts val="0"/>
              </a:spcBef>
              <a:spcAft>
                <a:spcPts val="0"/>
              </a:spcAft>
              <a:buClrTx/>
              <a:buSzPct val="90000"/>
              <a:buFont typeface="Wingdings" panose="05000000000000000000" pitchFamily="2" charset="2"/>
              <a:buNone/>
              <a:tabLst/>
              <a:defRPr sz="2400" spc="-50" baseline="0">
                <a:latin typeface="+mj-lt"/>
              </a:defRPr>
            </a:lvl1pPr>
            <a:lvl2pPr marL="0" marR="0" lvl="1" indent="0" fontAlgn="auto">
              <a:lnSpc>
                <a:spcPct val="100000"/>
              </a:lnSpc>
              <a:spcBef>
                <a:spcPts val="1800"/>
              </a:spcBef>
              <a:spcAft>
                <a:spcPts val="0"/>
              </a:spcAft>
              <a:buClrTx/>
              <a:buSzPct val="90000"/>
              <a:buFont typeface="Wingdings" panose="05000000000000000000" pitchFamily="2" charset="2"/>
              <a:buNone/>
              <a:tabLst/>
              <a:defRPr sz="1600" spc="0" baseline="0">
                <a:solidFill>
                  <a:srgbClr val="000000"/>
                </a:solidFill>
              </a:defRPr>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200" b="1" spc="0" baseline="0"/>
            </a:lvl5pPr>
            <a:lvl6pPr marL="2331854" indent="0">
              <a:spcBef>
                <a:spcPct val="20000"/>
              </a:spcBef>
              <a:buFont typeface="Arial" pitchFamily="34" charset="0"/>
              <a:buNone/>
              <a:defRPr sz="2000"/>
            </a:lvl6pPr>
            <a:lvl7pPr marL="0" indent="0">
              <a:lnSpc>
                <a:spcPct val="100000"/>
              </a:lnSpc>
              <a:spcBef>
                <a:spcPts val="0"/>
              </a:spcBef>
              <a:spcAft>
                <a:spcPts val="0"/>
              </a:spcAft>
              <a:buFont typeface="Arial" pitchFamily="34" charset="0"/>
              <a:buNone/>
              <a:defRPr sz="12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marL="285750" lvl="1" indent="-285750">
              <a:buFont typeface="Arial" panose="020B0604020202020204" pitchFamily="34" charset="0"/>
              <a:buChar char="•"/>
            </a:pPr>
            <a:r>
              <a:rPr lang="en-US" sz="2000" dirty="0">
                <a:solidFill>
                  <a:schemeClr val="tx2"/>
                </a:solidFill>
                <a:latin typeface="Segoe UI Semilight" panose="020B0402040204020203" pitchFamily="34" charset="0"/>
                <a:cs typeface="Segoe UI Semilight" panose="020B0402040204020203" pitchFamily="34" charset="0"/>
              </a:rPr>
              <a:t>Visibility into security posture </a:t>
            </a:r>
            <a:r>
              <a:rPr lang="en-US" sz="2000" dirty="0">
                <a:latin typeface="Segoe UI Semilight" panose="020B0402040204020203" pitchFamily="34" charset="0"/>
                <a:cs typeface="Segoe UI Semilight" panose="020B0402040204020203" pitchFamily="34" charset="0"/>
              </a:rPr>
              <a:t>and state of the </a:t>
            </a:r>
            <a:r>
              <a:rPr lang="en-US" sz="2000" dirty="0">
                <a:solidFill>
                  <a:schemeClr val="tx2"/>
                </a:solidFill>
                <a:latin typeface="Segoe UI Semilight" panose="020B0402040204020203" pitchFamily="34" charset="0"/>
                <a:cs typeface="Segoe UI Semilight" panose="020B0402040204020203" pitchFamily="34" charset="0"/>
              </a:rPr>
              <a:t>Azure IoT Solution </a:t>
            </a:r>
          </a:p>
          <a:p>
            <a:pPr marL="285750" lvl="1" indent="-285750">
              <a:buFont typeface="Arial" panose="020B0604020202020204" pitchFamily="34" charset="0"/>
              <a:buChar char="•"/>
            </a:pPr>
            <a:r>
              <a:rPr lang="en-US" sz="2000" dirty="0">
                <a:solidFill>
                  <a:schemeClr val="tx2"/>
                </a:solidFill>
                <a:latin typeface="Segoe UI Semilight" panose="020B0402040204020203" pitchFamily="34" charset="0"/>
                <a:cs typeface="Segoe UI Semilight" panose="020B0402040204020203" pitchFamily="34" charset="0"/>
              </a:rPr>
              <a:t>Single pane of glass </a:t>
            </a:r>
            <a:r>
              <a:rPr lang="en-US" sz="2000" dirty="0">
                <a:latin typeface="Segoe UI Semilight" panose="020B0402040204020203" pitchFamily="34" charset="0"/>
                <a:cs typeface="Segoe UI Semilight" panose="020B0402040204020203" pitchFamily="34" charset="0"/>
              </a:rPr>
              <a:t>to manage IoT and hybrid cloud security infrastructure</a:t>
            </a:r>
          </a:p>
          <a:p>
            <a:pPr marL="285750" lvl="1" indent="-285750">
              <a:buFont typeface="Arial" panose="020B0604020202020204" pitchFamily="34" charset="0"/>
              <a:buChar char="•"/>
            </a:pPr>
            <a:r>
              <a:rPr lang="en-US" sz="2000" dirty="0">
                <a:solidFill>
                  <a:schemeClr val="tx2"/>
                </a:solidFill>
                <a:latin typeface="Segoe UI Semilight" panose="020B0402040204020203" pitchFamily="34" charset="0"/>
                <a:cs typeface="Segoe UI Semilight" panose="020B0402040204020203" pitchFamily="34" charset="0"/>
              </a:rPr>
              <a:t>Receive actionable, prioritized alerts </a:t>
            </a:r>
            <a:r>
              <a:rPr lang="en-US" sz="2000" dirty="0">
                <a:latin typeface="Segoe UI Semilight" panose="020B0402040204020203" pitchFamily="34" charset="0"/>
                <a:cs typeface="Segoe UI Semilight" panose="020B0402040204020203" pitchFamily="34" charset="0"/>
              </a:rPr>
              <a:t>to respond to any potential compromises of your Azure IoT solution</a:t>
            </a:r>
          </a:p>
        </p:txBody>
      </p:sp>
      <p:pic>
        <p:nvPicPr>
          <p:cNvPr id="3" name="Picture 3" descr="A screenshot of a cell phone&#10;&#10;Description generated with very high confidence">
            <a:extLst>
              <a:ext uri="{FF2B5EF4-FFF2-40B4-BE49-F238E27FC236}">
                <a16:creationId xmlns:a16="http://schemas.microsoft.com/office/drawing/2014/main" id="{1A6FDFC4-04C2-45D3-B52B-BC26C53D768B}"/>
              </a:ext>
            </a:extLst>
          </p:cNvPr>
          <p:cNvPicPr>
            <a:picLocks noChangeAspect="1"/>
          </p:cNvPicPr>
          <p:nvPr/>
        </p:nvPicPr>
        <p:blipFill rotWithShape="1">
          <a:blip r:embed="rId3"/>
          <a:srcRect t="535" b="-1"/>
          <a:stretch/>
        </p:blipFill>
        <p:spPr>
          <a:xfrm>
            <a:off x="4411607" y="1303628"/>
            <a:ext cx="7192130" cy="4339301"/>
          </a:xfrm>
          <a:prstGeom prst="rect">
            <a:avLst/>
          </a:prstGeom>
        </p:spPr>
      </p:pic>
    </p:spTree>
    <p:extLst>
      <p:ext uri="{BB962C8B-B14F-4D97-AF65-F5344CB8AC3E}">
        <p14:creationId xmlns:p14="http://schemas.microsoft.com/office/powerpoint/2010/main" val="2542397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Introduction to Azure Security Center for IoT</a:t>
            </a:r>
          </a:p>
        </p:txBody>
      </p:sp>
      <p:pic>
        <p:nvPicPr>
          <p:cNvPr id="3" name="Picture 2">
            <a:extLst>
              <a:ext uri="{FF2B5EF4-FFF2-40B4-BE49-F238E27FC236}">
                <a16:creationId xmlns:a16="http://schemas.microsoft.com/office/drawing/2014/main" id="{52030035-7E72-46F1-9147-53BB57CF25EA}"/>
              </a:ext>
            </a:extLst>
          </p:cNvPr>
          <p:cNvPicPr>
            <a:picLocks noChangeAspect="1"/>
          </p:cNvPicPr>
          <p:nvPr/>
        </p:nvPicPr>
        <p:blipFill>
          <a:blip r:embed="rId3"/>
          <a:srcRect/>
          <a:stretch/>
        </p:blipFill>
        <p:spPr>
          <a:xfrm>
            <a:off x="1066800" y="1823844"/>
            <a:ext cx="10058400" cy="4176708"/>
          </a:xfrm>
          <a:prstGeom prst="rect">
            <a:avLst/>
          </a:prstGeom>
        </p:spPr>
      </p:pic>
    </p:spTree>
    <p:extLst>
      <p:ext uri="{BB962C8B-B14F-4D97-AF65-F5344CB8AC3E}">
        <p14:creationId xmlns:p14="http://schemas.microsoft.com/office/powerpoint/2010/main" val="191913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Security Center for IoT Deployment Options</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p:txBody>
          <a:bodyPr/>
          <a:lstStyle/>
          <a:p>
            <a:pPr marL="457200" indent="-457200">
              <a:buFont typeface="Arial" panose="020B0604020202020204" pitchFamily="34" charset="0"/>
              <a:buChar char="•"/>
            </a:pPr>
            <a:r>
              <a:rPr lang="en-US" i="1" dirty="0">
                <a:solidFill>
                  <a:schemeClr val="tx1"/>
                </a:solidFill>
              </a:rPr>
              <a:t>Built-in</a:t>
            </a:r>
            <a:r>
              <a:rPr lang="en-US" dirty="0">
                <a:solidFill>
                  <a:schemeClr val="tx1"/>
                </a:solidFill>
              </a:rPr>
              <a:t> – Automatic, for every customer onboarding to Azure Security Center for IoT</a:t>
            </a:r>
          </a:p>
          <a:p>
            <a:pPr marL="457200" indent="-457200">
              <a:buFont typeface="Arial" panose="020B0604020202020204" pitchFamily="34" charset="0"/>
              <a:buChar char="•"/>
            </a:pPr>
            <a:r>
              <a:rPr lang="en-US" i="1" dirty="0">
                <a:solidFill>
                  <a:schemeClr val="tx1"/>
                </a:solidFill>
              </a:rPr>
              <a:t>Enhanced</a:t>
            </a:r>
            <a:r>
              <a:rPr lang="en-US" dirty="0">
                <a:solidFill>
                  <a:schemeClr val="tx1"/>
                </a:solidFill>
              </a:rPr>
              <a:t> – Requires extra deployment work (covered in next lesson)</a:t>
            </a:r>
            <a:endParaRPr lang="en-US" dirty="0">
              <a:solidFill>
                <a:schemeClr val="accent2">
                  <a:lumMod val="75000"/>
                  <a:lumOff val="25000"/>
                </a:schemeClr>
              </a:solidFill>
            </a:endParaRPr>
          </a:p>
        </p:txBody>
      </p:sp>
      <p:sp>
        <p:nvSpPr>
          <p:cNvPr id="2" name="Text Placeholder 1">
            <a:extLst>
              <a:ext uri="{FF2B5EF4-FFF2-40B4-BE49-F238E27FC236}">
                <a16:creationId xmlns:a16="http://schemas.microsoft.com/office/drawing/2014/main" id="{560F5B61-008C-42D0-8772-5041BDD56A46}"/>
              </a:ext>
            </a:extLst>
          </p:cNvPr>
          <p:cNvSpPr>
            <a:spLocks noGrp="1"/>
          </p:cNvSpPr>
          <p:nvPr>
            <p:ph type="body" sz="quarter" idx="11"/>
          </p:nvPr>
        </p:nvSpPr>
        <p:spPr/>
        <p:txBody>
          <a:bodyPr/>
          <a:lstStyle/>
          <a:p>
            <a:endParaRPr lang="en-US"/>
          </a:p>
        </p:txBody>
      </p:sp>
      <p:pic>
        <p:nvPicPr>
          <p:cNvPr id="5" name="Graphic 4" descr="Security camera">
            <a:extLst>
              <a:ext uri="{FF2B5EF4-FFF2-40B4-BE49-F238E27FC236}">
                <a16:creationId xmlns:a16="http://schemas.microsoft.com/office/drawing/2014/main" id="{F8D0B810-06B7-485A-B325-F44B180DAD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0636" y="1123682"/>
            <a:ext cx="4610636" cy="4610636"/>
          </a:xfrm>
          <a:prstGeom prst="rect">
            <a:avLst/>
          </a:prstGeom>
        </p:spPr>
      </p:pic>
    </p:spTree>
    <p:extLst>
      <p:ext uri="{BB962C8B-B14F-4D97-AF65-F5344CB8AC3E}">
        <p14:creationId xmlns:p14="http://schemas.microsoft.com/office/powerpoint/2010/main" val="408115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Built-in IoT Hub Integration</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a:xfrm>
            <a:off x="584200" y="1435497"/>
            <a:ext cx="11018520" cy="4136517"/>
          </a:xfrm>
        </p:spPr>
        <p:txBody>
          <a:bodyPr/>
          <a:lstStyle/>
          <a:p>
            <a:r>
              <a:rPr lang="en-US" dirty="0"/>
              <a:t>Standard Tier IoT Hubs</a:t>
            </a:r>
          </a:p>
          <a:p>
            <a:r>
              <a:rPr lang="en-US" dirty="0"/>
              <a:t>Geolocation and IP address handling</a:t>
            </a:r>
          </a:p>
          <a:p>
            <a:pPr lvl="1"/>
            <a:r>
              <a:rPr lang="en-US" dirty="0"/>
              <a:t>Default: IP addresses for incoming and outgoing connections from IoT Devices, IoT Edges, and IoT Hubs are collected</a:t>
            </a:r>
          </a:p>
          <a:p>
            <a:r>
              <a:rPr lang="en-US" dirty="0"/>
              <a:t>Log Analytics creation</a:t>
            </a:r>
          </a:p>
          <a:p>
            <a:pPr lvl="1"/>
            <a:r>
              <a:rPr lang="en-US" dirty="0"/>
              <a:t>Automatic for back end data storage to support the solution</a:t>
            </a:r>
          </a:p>
          <a:p>
            <a:pPr lvl="1"/>
            <a:r>
              <a:rPr lang="en-US" dirty="0"/>
              <a:t>5 GB for 31 days included for no extra charge</a:t>
            </a:r>
          </a:p>
          <a:p>
            <a:r>
              <a:rPr lang="en-US" dirty="0"/>
              <a:t>Customize your IoT security solution</a:t>
            </a:r>
          </a:p>
          <a:p>
            <a:pPr lvl="1"/>
            <a:r>
              <a:rPr lang="en-US" dirty="0"/>
              <a:t>Can be extended beyond IoT Hub to bring in other resources</a:t>
            </a:r>
          </a:p>
          <a:p>
            <a:pPr lvl="1"/>
            <a:r>
              <a:rPr lang="en-US" dirty="0"/>
              <a:t>Leverages existing Security Center functionality</a:t>
            </a:r>
          </a:p>
        </p:txBody>
      </p:sp>
    </p:spTree>
    <p:extLst>
      <p:ext uri="{BB962C8B-B14F-4D97-AF65-F5344CB8AC3E}">
        <p14:creationId xmlns:p14="http://schemas.microsoft.com/office/powerpoint/2010/main" val="240224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2648-867B-48EE-B7D2-A2FB2CCA6821}"/>
              </a:ext>
            </a:extLst>
          </p:cNvPr>
          <p:cNvSpPr>
            <a:spLocks noGrp="1"/>
          </p:cNvSpPr>
          <p:nvPr>
            <p:ph type="title"/>
          </p:nvPr>
        </p:nvSpPr>
        <p:spPr/>
        <p:txBody>
          <a:bodyPr/>
          <a:lstStyle/>
          <a:p>
            <a:r>
              <a:rPr lang="en-US" dirty="0"/>
              <a:t>Built-In Alerts</a:t>
            </a:r>
          </a:p>
        </p:txBody>
      </p:sp>
      <p:sp>
        <p:nvSpPr>
          <p:cNvPr id="3" name="Text Placeholder 2">
            <a:extLst>
              <a:ext uri="{FF2B5EF4-FFF2-40B4-BE49-F238E27FC236}">
                <a16:creationId xmlns:a16="http://schemas.microsoft.com/office/drawing/2014/main" id="{F6C2F462-B35D-480C-821F-F24A97DEFC9F}"/>
              </a:ext>
            </a:extLst>
          </p:cNvPr>
          <p:cNvSpPr>
            <a:spLocks noGrp="1"/>
          </p:cNvSpPr>
          <p:nvPr>
            <p:ph type="body" sz="quarter" idx="10"/>
          </p:nvPr>
        </p:nvSpPr>
        <p:spPr>
          <a:xfrm>
            <a:off x="586390" y="1434370"/>
            <a:ext cx="11018520" cy="2412968"/>
          </a:xfrm>
        </p:spPr>
        <p:txBody>
          <a:bodyPr/>
          <a:lstStyle/>
          <a:p>
            <a:r>
              <a:rPr lang="en-US" dirty="0"/>
              <a:t>The built-in assessments include a large number of alert options… they include…</a:t>
            </a:r>
          </a:p>
          <a:p>
            <a:pPr marL="457200" indent="-457200">
              <a:buFont typeface="Arial" panose="020B0604020202020204" pitchFamily="34" charset="0"/>
              <a:buChar char="•"/>
            </a:pPr>
            <a:r>
              <a:rPr lang="en-US" dirty="0"/>
              <a:t>Device certificate thumbprint or expiration issues</a:t>
            </a:r>
          </a:p>
          <a:p>
            <a:pPr marL="457200" indent="-457200">
              <a:buFont typeface="Arial" panose="020B0604020202020204" pitchFamily="34" charset="0"/>
              <a:buChar char="•"/>
            </a:pPr>
            <a:r>
              <a:rPr lang="en-US" dirty="0"/>
              <a:t>Expired or invalid SAS token</a:t>
            </a:r>
          </a:p>
          <a:p>
            <a:pPr marL="457200" indent="-457200">
              <a:buFont typeface="Arial" panose="020B0604020202020204" pitchFamily="34" charset="0"/>
              <a:buChar char="•"/>
            </a:pPr>
            <a:r>
              <a:rPr lang="en-US" dirty="0"/>
              <a:t>Attempt to change diagnostic settings without permission</a:t>
            </a:r>
          </a:p>
        </p:txBody>
      </p:sp>
    </p:spTree>
    <p:extLst>
      <p:ext uri="{BB962C8B-B14F-4D97-AF65-F5344CB8AC3E}">
        <p14:creationId xmlns:p14="http://schemas.microsoft.com/office/powerpoint/2010/main" val="2579109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9E2F-422F-4B38-98ED-574EBA5D5C69}"/>
              </a:ext>
            </a:extLst>
          </p:cNvPr>
          <p:cNvSpPr>
            <a:spLocks noGrp="1"/>
          </p:cNvSpPr>
          <p:nvPr>
            <p:ph type="title"/>
          </p:nvPr>
        </p:nvSpPr>
        <p:spPr/>
        <p:txBody>
          <a:bodyPr/>
          <a:lstStyle/>
          <a:p>
            <a:r>
              <a:rPr lang="en-US" dirty="0"/>
              <a:t>Customizable Security Alerts</a:t>
            </a:r>
          </a:p>
        </p:txBody>
      </p:sp>
      <p:sp>
        <p:nvSpPr>
          <p:cNvPr id="3" name="Text Placeholder 2">
            <a:extLst>
              <a:ext uri="{FF2B5EF4-FFF2-40B4-BE49-F238E27FC236}">
                <a16:creationId xmlns:a16="http://schemas.microsoft.com/office/drawing/2014/main" id="{BCA29EF8-972D-45A5-A86A-7D8D4B7895AE}"/>
              </a:ext>
            </a:extLst>
          </p:cNvPr>
          <p:cNvSpPr>
            <a:spLocks noGrp="1"/>
          </p:cNvSpPr>
          <p:nvPr>
            <p:ph type="body" sz="quarter" idx="10"/>
          </p:nvPr>
        </p:nvSpPr>
        <p:spPr>
          <a:xfrm>
            <a:off x="584200" y="1435497"/>
            <a:ext cx="11018520" cy="2499146"/>
          </a:xfrm>
        </p:spPr>
        <p:txBody>
          <a:bodyPr/>
          <a:lstStyle/>
          <a:p>
            <a:pPr marL="0" indent="0">
              <a:buNone/>
            </a:pPr>
            <a:r>
              <a:rPr lang="en-US" i="1" dirty="0"/>
              <a:t>“You know your IoT devices best…”</a:t>
            </a:r>
          </a:p>
          <a:p>
            <a:pPr marL="0" indent="0">
              <a:buNone/>
            </a:pPr>
            <a:endParaRPr lang="en-US" dirty="0"/>
          </a:p>
          <a:p>
            <a:pPr marL="0" indent="0">
              <a:buNone/>
            </a:pPr>
            <a:r>
              <a:rPr lang="en-US" dirty="0"/>
              <a:t>Examples:</a:t>
            </a:r>
          </a:p>
          <a:p>
            <a:r>
              <a:rPr lang="en-US" dirty="0"/>
              <a:t>How many direct method calls is too many?</a:t>
            </a:r>
          </a:p>
          <a:p>
            <a:r>
              <a:rPr lang="en-US" dirty="0"/>
              <a:t>How many rejected messages is too many?</a:t>
            </a:r>
          </a:p>
        </p:txBody>
      </p:sp>
      <p:pic>
        <p:nvPicPr>
          <p:cNvPr id="5" name="Graphic 4" descr="Siren">
            <a:extLst>
              <a:ext uri="{FF2B5EF4-FFF2-40B4-BE49-F238E27FC236}">
                <a16:creationId xmlns:a16="http://schemas.microsoft.com/office/drawing/2014/main" id="{8F8FD5C6-A524-4753-A324-303654166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0772" y="1277679"/>
            <a:ext cx="4302642" cy="4302642"/>
          </a:xfrm>
          <a:prstGeom prst="rect">
            <a:avLst/>
          </a:prstGeom>
        </p:spPr>
      </p:pic>
    </p:spTree>
    <p:extLst>
      <p:ext uri="{BB962C8B-B14F-4D97-AF65-F5344CB8AC3E}">
        <p14:creationId xmlns:p14="http://schemas.microsoft.com/office/powerpoint/2010/main" val="27390299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9798050" cy="997196"/>
          </a:xfrm>
        </p:spPr>
        <p:txBody>
          <a:bodyPr/>
          <a:lstStyle/>
          <a:p>
            <a:r>
              <a:rPr lang="en-US" dirty="0">
                <a:latin typeface="Segoe UI Semibold (Headings)"/>
              </a:rPr>
              <a:t>Lesson 04: Enhance Protection with Azure Security Center for IoT Agents</a:t>
            </a:r>
            <a:endParaRPr lang="en-US" dirty="0"/>
          </a:p>
        </p:txBody>
      </p:sp>
    </p:spTree>
    <p:extLst>
      <p:ext uri="{BB962C8B-B14F-4D97-AF65-F5344CB8AC3E}">
        <p14:creationId xmlns:p14="http://schemas.microsoft.com/office/powerpoint/2010/main" val="413711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Your Security Agent Options</a:t>
            </a:r>
          </a:p>
        </p:txBody>
      </p:sp>
      <p:graphicFrame>
        <p:nvGraphicFramePr>
          <p:cNvPr id="2" name="Table 1">
            <a:extLst>
              <a:ext uri="{FF2B5EF4-FFF2-40B4-BE49-F238E27FC236}">
                <a16:creationId xmlns:a16="http://schemas.microsoft.com/office/drawing/2014/main" id="{8D807B95-613D-4E4C-9E50-4D63C0B2E230}"/>
              </a:ext>
            </a:extLst>
          </p:cNvPr>
          <p:cNvGraphicFramePr>
            <a:graphicFrameLocks noGrp="1"/>
          </p:cNvGraphicFramePr>
          <p:nvPr>
            <p:extLst>
              <p:ext uri="{D42A27DB-BD31-4B8C-83A1-F6EECF244321}">
                <p14:modId xmlns:p14="http://schemas.microsoft.com/office/powerpoint/2010/main" val="2865076353"/>
              </p:ext>
            </p:extLst>
          </p:nvPr>
        </p:nvGraphicFramePr>
        <p:xfrm>
          <a:off x="588263" y="1171084"/>
          <a:ext cx="11018520" cy="2683442"/>
        </p:xfrm>
        <a:graphic>
          <a:graphicData uri="http://schemas.openxmlformats.org/drawingml/2006/table">
            <a:tbl>
              <a:tblPr firstRow="1" firstCol="1" bandRow="1">
                <a:tableStyleId>{69012ECD-51FC-41F1-AA8D-1B2483CD663E}</a:tableStyleId>
              </a:tblPr>
              <a:tblGrid>
                <a:gridCol w="3534211">
                  <a:extLst>
                    <a:ext uri="{9D8B030D-6E8A-4147-A177-3AD203B41FA5}">
                      <a16:colId xmlns:a16="http://schemas.microsoft.com/office/drawing/2014/main" val="3817692627"/>
                    </a:ext>
                  </a:extLst>
                </a:gridCol>
                <a:gridCol w="3534211">
                  <a:extLst>
                    <a:ext uri="{9D8B030D-6E8A-4147-A177-3AD203B41FA5}">
                      <a16:colId xmlns:a16="http://schemas.microsoft.com/office/drawing/2014/main" val="4074854145"/>
                    </a:ext>
                  </a:extLst>
                </a:gridCol>
                <a:gridCol w="3950098">
                  <a:extLst>
                    <a:ext uri="{9D8B030D-6E8A-4147-A177-3AD203B41FA5}">
                      <a16:colId xmlns:a16="http://schemas.microsoft.com/office/drawing/2014/main" val="2857104664"/>
                    </a:ext>
                  </a:extLst>
                </a:gridCol>
              </a:tblGrid>
              <a:tr h="461383">
                <a:tc>
                  <a:txBody>
                    <a:bodyPr/>
                    <a:lstStyle/>
                    <a:p>
                      <a:pPr algn="ctr"/>
                      <a:r>
                        <a:rPr lang="en-US" sz="1800" dirty="0">
                          <a:effectLst/>
                        </a:rPr>
                        <a:t>Characteristics</a:t>
                      </a:r>
                      <a:endParaRPr lang="en-US" sz="1800" b="1" dirty="0">
                        <a:solidFill>
                          <a:srgbClr val="000000"/>
                        </a:solidFill>
                        <a:effectLst/>
                      </a:endParaRPr>
                    </a:p>
                  </a:txBody>
                  <a:tcPr marL="4160" marR="4160" marT="1920" marB="1920" anchor="ctr"/>
                </a:tc>
                <a:tc>
                  <a:txBody>
                    <a:bodyPr/>
                    <a:lstStyle/>
                    <a:p>
                      <a:pPr algn="ctr"/>
                      <a:r>
                        <a:rPr lang="en-US" sz="1800" dirty="0">
                          <a:effectLst/>
                        </a:rPr>
                        <a:t>C-based security agent</a:t>
                      </a:r>
                      <a:endParaRPr lang="en-US" sz="1800" b="1" dirty="0">
                        <a:solidFill>
                          <a:srgbClr val="000000"/>
                        </a:solidFill>
                        <a:effectLst/>
                      </a:endParaRPr>
                    </a:p>
                  </a:txBody>
                  <a:tcPr marL="4160" marR="4160" marT="1920" marB="1920"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effectLst/>
                        </a:rPr>
                        <a:t>C#-based security agent</a:t>
                      </a:r>
                      <a:endParaRPr lang="en-US" sz="1800" dirty="0"/>
                    </a:p>
                  </a:txBody>
                  <a:tcPr marL="6144" marR="6144" marT="3072" marB="3072" anchor="ctr"/>
                </a:tc>
                <a:extLst>
                  <a:ext uri="{0D108BD9-81ED-4DB2-BD59-A6C34878D82A}">
                    <a16:rowId xmlns:a16="http://schemas.microsoft.com/office/drawing/2014/main" val="2481126853"/>
                  </a:ext>
                </a:extLst>
              </a:tr>
              <a:tr h="459467">
                <a:tc>
                  <a:txBody>
                    <a:bodyPr/>
                    <a:lstStyle/>
                    <a:p>
                      <a:pPr algn="l"/>
                      <a:r>
                        <a:rPr lang="en-US" sz="1800" dirty="0">
                          <a:effectLst/>
                        </a:rPr>
                        <a:t>Supported Windows platforms?</a:t>
                      </a:r>
                    </a:p>
                  </a:txBody>
                  <a:tcPr marL="4160" marR="4160" marT="1920" marB="1920" anchor="ctr"/>
                </a:tc>
                <a:tc>
                  <a:txBody>
                    <a:bodyPr/>
                    <a:lstStyle/>
                    <a:p>
                      <a:pPr algn="ctr"/>
                      <a:r>
                        <a:rPr lang="en-US" sz="1800">
                          <a:effectLst/>
                        </a:rPr>
                        <a:t>No</a:t>
                      </a:r>
                    </a:p>
                  </a:txBody>
                  <a:tcPr marL="4160" marR="4160" marT="1920" marB="1920" anchor="ctr"/>
                </a:tc>
                <a:tc>
                  <a:txBody>
                    <a:bodyPr/>
                    <a:lstStyle/>
                    <a:p>
                      <a:pPr algn="ctr"/>
                      <a:r>
                        <a:rPr lang="en-US" sz="1800" dirty="0">
                          <a:effectLst/>
                        </a:rPr>
                        <a:t>Yes (WMI pre-requisite)</a:t>
                      </a:r>
                    </a:p>
                  </a:txBody>
                  <a:tcPr marL="4160" marR="4160" marT="1920" marB="1920" anchor="ctr"/>
                </a:tc>
                <a:extLst>
                  <a:ext uri="{0D108BD9-81ED-4DB2-BD59-A6C34878D82A}">
                    <a16:rowId xmlns:a16="http://schemas.microsoft.com/office/drawing/2014/main" val="422313497"/>
                  </a:ext>
                </a:extLst>
              </a:tr>
              <a:tr h="459467">
                <a:tc>
                  <a:txBody>
                    <a:bodyPr/>
                    <a:lstStyle/>
                    <a:p>
                      <a:pPr algn="l"/>
                      <a:r>
                        <a:rPr lang="en-US" sz="1800" dirty="0">
                          <a:effectLst/>
                        </a:rPr>
                        <a:t>Supported Linux platforms?</a:t>
                      </a:r>
                    </a:p>
                  </a:txBody>
                  <a:tcPr marL="4160" marR="4160" marT="1920" marB="1920" anchor="ctr"/>
                </a:tc>
                <a:tc>
                  <a:txBody>
                    <a:bodyPr/>
                    <a:lstStyle/>
                    <a:p>
                      <a:pPr algn="ctr"/>
                      <a:r>
                        <a:rPr lang="en-US" sz="1800">
                          <a:effectLst/>
                        </a:rPr>
                        <a:t>Yes, x64 and x86</a:t>
                      </a:r>
                    </a:p>
                  </a:txBody>
                  <a:tcPr marL="4160" marR="4160" marT="1920" marB="1920" anchor="ctr"/>
                </a:tc>
                <a:tc>
                  <a:txBody>
                    <a:bodyPr/>
                    <a:lstStyle/>
                    <a:p>
                      <a:pPr algn="ctr"/>
                      <a:r>
                        <a:rPr lang="en-US" sz="1800" dirty="0">
                          <a:effectLst/>
                        </a:rPr>
                        <a:t>Yes, x64 only</a:t>
                      </a:r>
                    </a:p>
                  </a:txBody>
                  <a:tcPr marL="4160" marR="4160" marT="1920" marB="1920" anchor="ctr"/>
                </a:tc>
                <a:extLst>
                  <a:ext uri="{0D108BD9-81ED-4DB2-BD59-A6C34878D82A}">
                    <a16:rowId xmlns:a16="http://schemas.microsoft.com/office/drawing/2014/main" val="1826685445"/>
                  </a:ext>
                </a:extLst>
              </a:tr>
              <a:tr h="1024965">
                <a:tc>
                  <a:txBody>
                    <a:bodyPr/>
                    <a:lstStyle/>
                    <a:p>
                      <a:pPr algn="l"/>
                      <a:r>
                        <a:rPr lang="en-US" sz="1800" dirty="0">
                          <a:effectLst/>
                        </a:rPr>
                        <a:t>Linux prerequisites</a:t>
                      </a:r>
                    </a:p>
                  </a:txBody>
                  <a:tcPr marL="4160" marR="4160" marT="1920" marB="1920" anchor="ctr"/>
                </a:tc>
                <a:tc>
                  <a:txBody>
                    <a:bodyPr/>
                    <a:lstStyle/>
                    <a:p>
                      <a:pPr algn="ctr"/>
                      <a:r>
                        <a:rPr lang="en-US" sz="1800">
                          <a:effectLst/>
                        </a:rPr>
                        <a:t>libunwind8, libcurl3, uuid-runtime, auditd, audispd-plugins</a:t>
                      </a:r>
                    </a:p>
                  </a:txBody>
                  <a:tcPr marL="4160" marR="4160" marT="1920" marB="1920" anchor="ctr"/>
                </a:tc>
                <a:tc>
                  <a:txBody>
                    <a:bodyPr/>
                    <a:lstStyle/>
                    <a:p>
                      <a:pPr algn="ctr"/>
                      <a:r>
                        <a:rPr lang="en-US" sz="1800">
                          <a:effectLst/>
                        </a:rPr>
                        <a:t>libunwind8, libcurl3, uuid-runtime, auditd, audispd-plugins, sudo, netstat, iptables</a:t>
                      </a:r>
                    </a:p>
                  </a:txBody>
                  <a:tcPr marL="4160" marR="4160" marT="1920" marB="1920" anchor="ctr"/>
                </a:tc>
                <a:extLst>
                  <a:ext uri="{0D108BD9-81ED-4DB2-BD59-A6C34878D82A}">
                    <a16:rowId xmlns:a16="http://schemas.microsoft.com/office/drawing/2014/main" val="863814606"/>
                  </a:ext>
                </a:extLst>
              </a:tr>
              <a:tr h="231330">
                <a:tc>
                  <a:txBody>
                    <a:bodyPr/>
                    <a:lstStyle/>
                    <a:p>
                      <a:pPr algn="l"/>
                      <a:r>
                        <a:rPr lang="en-US" sz="1800" dirty="0">
                          <a:effectLst/>
                        </a:rPr>
                        <a:t>Disk footprint</a:t>
                      </a:r>
                    </a:p>
                  </a:txBody>
                  <a:tcPr marL="4160" marR="4160" marT="1920" marB="1920" anchor="ctr"/>
                </a:tc>
                <a:tc>
                  <a:txBody>
                    <a:bodyPr/>
                    <a:lstStyle/>
                    <a:p>
                      <a:pPr algn="ctr"/>
                      <a:r>
                        <a:rPr lang="en-US" sz="1800">
                          <a:effectLst/>
                        </a:rPr>
                        <a:t>10.5 MB</a:t>
                      </a:r>
                    </a:p>
                  </a:txBody>
                  <a:tcPr marL="4160" marR="4160" marT="1920" marB="1920" anchor="ctr"/>
                </a:tc>
                <a:tc>
                  <a:txBody>
                    <a:bodyPr/>
                    <a:lstStyle/>
                    <a:p>
                      <a:pPr algn="ctr"/>
                      <a:r>
                        <a:rPr lang="en-US" sz="1800" dirty="0">
                          <a:effectLst/>
                        </a:rPr>
                        <a:t>90 MB</a:t>
                      </a:r>
                    </a:p>
                  </a:txBody>
                  <a:tcPr marL="4160" marR="4160" marT="1920" marB="1920" anchor="ctr"/>
                </a:tc>
                <a:extLst>
                  <a:ext uri="{0D108BD9-81ED-4DB2-BD59-A6C34878D82A}">
                    <a16:rowId xmlns:a16="http://schemas.microsoft.com/office/drawing/2014/main" val="3319679284"/>
                  </a:ext>
                </a:extLst>
              </a:tr>
            </a:tbl>
          </a:graphicData>
        </a:graphic>
      </p:graphicFrame>
      <p:sp>
        <p:nvSpPr>
          <p:cNvPr id="3" name="Rectangle 1">
            <a:extLst>
              <a:ext uri="{FF2B5EF4-FFF2-40B4-BE49-F238E27FC236}">
                <a16:creationId xmlns:a16="http://schemas.microsoft.com/office/drawing/2014/main" id="{6A8D01BA-38F8-4155-80ED-B78D8A8A8B96}"/>
              </a:ext>
            </a:extLst>
          </p:cNvPr>
          <p:cNvSpPr>
            <a:spLocks noChangeArrowheads="1"/>
          </p:cNvSpPr>
          <p:nvPr/>
        </p:nvSpPr>
        <p:spPr bwMode="auto">
          <a:xfrm>
            <a:off x="6019800" y="1907651"/>
            <a:ext cx="19071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722880FE-CCF4-4983-85E9-857DEC9889AE}"/>
              </a:ext>
            </a:extLst>
          </p:cNvPr>
          <p:cNvSpPr txBox="1"/>
          <p:nvPr/>
        </p:nvSpPr>
        <p:spPr>
          <a:xfrm>
            <a:off x="588263" y="4350909"/>
            <a:ext cx="11018520" cy="369332"/>
          </a:xfrm>
          <a:prstGeom prst="rect">
            <a:avLst/>
          </a:prstGeom>
          <a:noFill/>
        </p:spPr>
        <p:txBody>
          <a:bodyPr wrap="square" lIns="0" tIns="0" rIns="0" bIns="0" rtlCol="0">
            <a:spAutoFit/>
          </a:bodyPr>
          <a:lstStyle/>
          <a:p>
            <a:pPr algn="ctr"/>
            <a:r>
              <a:rPr lang="en-US" sz="2400" i="1" dirty="0">
                <a:gradFill>
                  <a:gsLst>
                    <a:gs pos="2917">
                      <a:schemeClr val="tx1"/>
                    </a:gs>
                    <a:gs pos="30000">
                      <a:schemeClr val="tx1"/>
                    </a:gs>
                  </a:gsLst>
                  <a:lin ang="5400000" scaled="0"/>
                </a:gradFill>
              </a:rPr>
              <a:t>The above lets you figure out which agent to use in any given situation…</a:t>
            </a:r>
          </a:p>
        </p:txBody>
      </p:sp>
    </p:spTree>
    <p:extLst>
      <p:ext uri="{BB962C8B-B14F-4D97-AF65-F5344CB8AC3E}">
        <p14:creationId xmlns:p14="http://schemas.microsoft.com/office/powerpoint/2010/main" val="25800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3033713"/>
            <a:ext cx="9144000" cy="498598"/>
          </a:xfrm>
        </p:spPr>
        <p:txBody>
          <a:bodyPr/>
          <a:lstStyle/>
          <a:p>
            <a:r>
              <a:rPr lang="en-US" dirty="0">
                <a:latin typeface="Segoe UI Semibold (Headings)"/>
              </a:rPr>
              <a:t>Lesson 01: Learning objectives</a:t>
            </a:r>
            <a:endParaRPr lang="en-US" dirty="0"/>
          </a:p>
        </p:txBody>
      </p:sp>
    </p:spTree>
    <p:extLst>
      <p:ext uri="{BB962C8B-B14F-4D97-AF65-F5344CB8AC3E}">
        <p14:creationId xmlns:p14="http://schemas.microsoft.com/office/powerpoint/2010/main" val="128608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Security Agent Deployment and Testing</a:t>
            </a:r>
          </a:p>
        </p:txBody>
      </p:sp>
      <p:sp>
        <p:nvSpPr>
          <p:cNvPr id="7" name="Text Placeholder 6">
            <a:extLst>
              <a:ext uri="{FF2B5EF4-FFF2-40B4-BE49-F238E27FC236}">
                <a16:creationId xmlns:a16="http://schemas.microsoft.com/office/drawing/2014/main" id="{421501CF-7874-4D47-A272-5FC57B085E5D}"/>
              </a:ext>
            </a:extLst>
          </p:cNvPr>
          <p:cNvSpPr>
            <a:spLocks noGrp="1"/>
          </p:cNvSpPr>
          <p:nvPr>
            <p:ph type="body" sz="quarter" idx="10"/>
          </p:nvPr>
        </p:nvSpPr>
        <p:spPr>
          <a:xfrm>
            <a:off x="586390" y="1434370"/>
            <a:ext cx="11018520" cy="4678204"/>
          </a:xfrm>
        </p:spPr>
        <p:txBody>
          <a:bodyPr/>
          <a:lstStyle/>
          <a:p>
            <a:pPr marL="0" indent="0">
              <a:buNone/>
            </a:pPr>
            <a:r>
              <a:rPr lang="en-US" dirty="0"/>
              <a:t>Deployment details depend on the device, but all have the same basic pattern…</a:t>
            </a:r>
          </a:p>
          <a:p>
            <a:pPr marL="457200" indent="-457200">
              <a:buFont typeface="+mj-lt"/>
              <a:buAutoNum type="arabicPeriod"/>
            </a:pPr>
            <a:r>
              <a:rPr lang="en-US" dirty="0"/>
              <a:t>Create an </a:t>
            </a:r>
            <a:r>
              <a:rPr lang="en-US" dirty="0" err="1"/>
              <a:t>azureiotsecurity</a:t>
            </a:r>
            <a:r>
              <a:rPr lang="en-US" dirty="0"/>
              <a:t> module definition on the device registration; the agent presents as a device module to IoT Hub and uses a module twin for configuration</a:t>
            </a:r>
          </a:p>
          <a:p>
            <a:pPr marL="457200" indent="-457200">
              <a:buFont typeface="+mj-lt"/>
              <a:buAutoNum type="arabicPeriod"/>
            </a:pPr>
            <a:r>
              <a:rPr lang="en-US" dirty="0"/>
              <a:t>Download the appropriate script from GitHub</a:t>
            </a:r>
          </a:p>
          <a:p>
            <a:pPr marL="457200" indent="-457200">
              <a:buFont typeface="+mj-lt"/>
              <a:buAutoNum type="arabicPeriod"/>
            </a:pPr>
            <a:r>
              <a:rPr lang="en-US" dirty="0"/>
              <a:t>Review it</a:t>
            </a:r>
          </a:p>
          <a:p>
            <a:pPr marL="457200" indent="-457200">
              <a:buFont typeface="+mj-lt"/>
              <a:buAutoNum type="arabicPeriod"/>
            </a:pPr>
            <a:r>
              <a:rPr lang="en-US" dirty="0"/>
              <a:t>Execute it</a:t>
            </a:r>
          </a:p>
          <a:p>
            <a:pPr marL="457200" indent="-457200">
              <a:buFont typeface="+mj-lt"/>
              <a:buAutoNum type="arabicPeriod"/>
            </a:pPr>
            <a:r>
              <a:rPr lang="en-US" dirty="0"/>
              <a:t>Run the simulated attack script to test your end-to-end solution.</a:t>
            </a:r>
          </a:p>
          <a:p>
            <a:pPr marL="228600" lvl="1" indent="0">
              <a:buNone/>
            </a:pPr>
            <a:endParaRPr lang="en-US" dirty="0"/>
          </a:p>
        </p:txBody>
      </p:sp>
    </p:spTree>
    <p:extLst>
      <p:ext uri="{BB962C8B-B14F-4D97-AF65-F5344CB8AC3E}">
        <p14:creationId xmlns:p14="http://schemas.microsoft.com/office/powerpoint/2010/main" val="30076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B9FDE-B9C7-44A3-A639-2D3CD366D303}"/>
              </a:ext>
            </a:extLst>
          </p:cNvPr>
          <p:cNvSpPr>
            <a:spLocks noGrp="1"/>
          </p:cNvSpPr>
          <p:nvPr>
            <p:ph type="title"/>
          </p:nvPr>
        </p:nvSpPr>
        <p:spPr/>
        <p:txBody>
          <a:bodyPr/>
          <a:lstStyle/>
          <a:p>
            <a:r>
              <a:rPr lang="en-US" dirty="0"/>
              <a:t>Module Configuration on a Non-Edge Device</a:t>
            </a:r>
          </a:p>
        </p:txBody>
      </p:sp>
      <p:pic>
        <p:nvPicPr>
          <p:cNvPr id="3074" name="Picture 2" descr="Modules associated with a device">
            <a:extLst>
              <a:ext uri="{FF2B5EF4-FFF2-40B4-BE49-F238E27FC236}">
                <a16:creationId xmlns:a16="http://schemas.microsoft.com/office/drawing/2014/main" id="{3A1B88CC-D9AD-4DCB-A3FF-C2F52C023F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t="5568" b="10650"/>
          <a:stretch/>
        </p:blipFill>
        <p:spPr bwMode="auto">
          <a:xfrm>
            <a:off x="856446" y="1197735"/>
            <a:ext cx="10325234" cy="520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979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EAAE-9C40-4DA1-AEA8-171191982C15}"/>
              </a:ext>
            </a:extLst>
          </p:cNvPr>
          <p:cNvSpPr>
            <a:spLocks noGrp="1"/>
          </p:cNvSpPr>
          <p:nvPr>
            <p:ph type="title"/>
          </p:nvPr>
        </p:nvSpPr>
        <p:spPr/>
        <p:txBody>
          <a:bodyPr/>
          <a:lstStyle/>
          <a:p>
            <a:r>
              <a:rPr lang="en-US" dirty="0"/>
              <a:t>Deploy a security module on your IoT Edge device</a:t>
            </a:r>
          </a:p>
        </p:txBody>
      </p:sp>
      <p:sp>
        <p:nvSpPr>
          <p:cNvPr id="3" name="Text Placeholder 2">
            <a:extLst>
              <a:ext uri="{FF2B5EF4-FFF2-40B4-BE49-F238E27FC236}">
                <a16:creationId xmlns:a16="http://schemas.microsoft.com/office/drawing/2014/main" id="{2493C4F1-31E7-4AF1-AEDB-C4F5EFED0F07}"/>
              </a:ext>
            </a:extLst>
          </p:cNvPr>
          <p:cNvSpPr>
            <a:spLocks noGrp="1"/>
          </p:cNvSpPr>
          <p:nvPr>
            <p:ph type="body" sz="quarter" idx="10"/>
          </p:nvPr>
        </p:nvSpPr>
        <p:spPr>
          <a:xfrm>
            <a:off x="584200" y="1435497"/>
            <a:ext cx="11018520" cy="2843855"/>
          </a:xfrm>
        </p:spPr>
        <p:txBody>
          <a:bodyPr/>
          <a:lstStyle/>
          <a:p>
            <a:pPr marL="0" indent="0">
              <a:buNone/>
            </a:pPr>
            <a:r>
              <a:rPr lang="en-US" dirty="0"/>
              <a:t>On an IoT Edge, deployments are done through modules, as previously discussed…</a:t>
            </a:r>
          </a:p>
          <a:p>
            <a:pPr marL="0" indent="0">
              <a:buNone/>
            </a:pPr>
            <a:r>
              <a:rPr lang="en-US" dirty="0"/>
              <a:t>In the Marketplace, there is an IoT Edge Module for Azure Security Center for IoT.</a:t>
            </a:r>
          </a:p>
          <a:p>
            <a:pPr marL="0" indent="0">
              <a:buNone/>
            </a:pPr>
            <a:endParaRPr lang="en-US" dirty="0"/>
          </a:p>
          <a:p>
            <a:pPr marL="0" indent="0">
              <a:buNone/>
            </a:pPr>
            <a:r>
              <a:rPr lang="en-US" dirty="0"/>
              <a:t> </a:t>
            </a:r>
          </a:p>
        </p:txBody>
      </p:sp>
      <p:pic>
        <p:nvPicPr>
          <p:cNvPr id="2050" name="Picture 2" descr="Select Azure Security Center for IoT">
            <a:extLst>
              <a:ext uri="{FF2B5EF4-FFF2-40B4-BE49-F238E27FC236}">
                <a16:creationId xmlns:a16="http://schemas.microsoft.com/office/drawing/2014/main" id="{337318C6-A874-4009-9B17-F0F9492675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0" t="10810"/>
          <a:stretch/>
        </p:blipFill>
        <p:spPr bwMode="auto">
          <a:xfrm>
            <a:off x="1445193" y="3429000"/>
            <a:ext cx="9296534" cy="271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25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Security Agent Authentication</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a:xfrm>
            <a:off x="584200" y="1435497"/>
            <a:ext cx="11018520" cy="2203680"/>
          </a:xfrm>
        </p:spPr>
        <p:txBody>
          <a:bodyPr/>
          <a:lstStyle/>
          <a:p>
            <a:r>
              <a:rPr lang="en-US" dirty="0"/>
              <a:t>Authentication methods</a:t>
            </a:r>
          </a:p>
          <a:p>
            <a:pPr lvl="1"/>
            <a:r>
              <a:rPr lang="en-US" i="1" dirty="0" err="1"/>
              <a:t>SecurityModule</a:t>
            </a:r>
            <a:r>
              <a:rPr lang="en-US" dirty="0"/>
              <a:t> mode – authenticated using a shared key configured in the module</a:t>
            </a:r>
          </a:p>
          <a:p>
            <a:pPr lvl="1"/>
            <a:r>
              <a:rPr lang="en-US" i="1" dirty="0"/>
              <a:t>Device</a:t>
            </a:r>
            <a:r>
              <a:rPr lang="en-US" dirty="0"/>
              <a:t> mode – authenticated using the device’s identity, shared key or certificate</a:t>
            </a:r>
            <a:endParaRPr lang="en-US" i="1" dirty="0"/>
          </a:p>
          <a:p>
            <a:r>
              <a:rPr lang="en-US" dirty="0"/>
              <a:t>Authentication method initially set during deployment</a:t>
            </a:r>
          </a:p>
          <a:p>
            <a:r>
              <a:rPr lang="en-US" dirty="0"/>
              <a:t>Can be changed in the appropriate configuration file after deployment</a:t>
            </a:r>
          </a:p>
        </p:txBody>
      </p:sp>
    </p:spTree>
    <p:extLst>
      <p:ext uri="{BB962C8B-B14F-4D97-AF65-F5344CB8AC3E}">
        <p14:creationId xmlns:p14="http://schemas.microsoft.com/office/powerpoint/2010/main" val="249235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2648-867B-48EE-B7D2-A2FB2CCA6821}"/>
              </a:ext>
            </a:extLst>
          </p:cNvPr>
          <p:cNvSpPr>
            <a:spLocks noGrp="1"/>
          </p:cNvSpPr>
          <p:nvPr>
            <p:ph type="title"/>
          </p:nvPr>
        </p:nvSpPr>
        <p:spPr/>
        <p:txBody>
          <a:bodyPr/>
          <a:lstStyle/>
          <a:p>
            <a:r>
              <a:rPr lang="en-US" dirty="0"/>
              <a:t>Built-In Agent-Based Alerts</a:t>
            </a:r>
          </a:p>
        </p:txBody>
      </p:sp>
      <p:sp>
        <p:nvSpPr>
          <p:cNvPr id="3" name="Text Placeholder 2">
            <a:extLst>
              <a:ext uri="{FF2B5EF4-FFF2-40B4-BE49-F238E27FC236}">
                <a16:creationId xmlns:a16="http://schemas.microsoft.com/office/drawing/2014/main" id="{F6C2F462-B35D-480C-821F-F24A97DEFC9F}"/>
              </a:ext>
            </a:extLst>
          </p:cNvPr>
          <p:cNvSpPr>
            <a:spLocks noGrp="1"/>
          </p:cNvSpPr>
          <p:nvPr>
            <p:ph type="body" sz="quarter" idx="10"/>
          </p:nvPr>
        </p:nvSpPr>
        <p:spPr>
          <a:xfrm>
            <a:off x="586390" y="1434370"/>
            <a:ext cx="11018520" cy="5601533"/>
          </a:xfrm>
        </p:spPr>
        <p:txBody>
          <a:bodyPr/>
          <a:lstStyle/>
          <a:p>
            <a:r>
              <a:rPr lang="en-US" dirty="0"/>
              <a:t>Agents add even more alerts to the solution… a small fraction:</a:t>
            </a:r>
          </a:p>
          <a:p>
            <a:pPr marL="457200" indent="-457200">
              <a:buFont typeface="Arial" panose="020B0604020202020204" pitchFamily="34" charset="0"/>
              <a:buChar char="•"/>
            </a:pPr>
            <a:r>
              <a:rPr lang="en-US" dirty="0"/>
              <a:t>Unexpected binary command line</a:t>
            </a:r>
          </a:p>
          <a:p>
            <a:pPr marL="457200" indent="-457200">
              <a:buFont typeface="Arial" panose="020B0604020202020204" pitchFamily="34" charset="0"/>
              <a:buChar char="•"/>
            </a:pPr>
            <a:r>
              <a:rPr lang="en-US" dirty="0"/>
              <a:t>Apparent bot behavior</a:t>
            </a:r>
          </a:p>
          <a:p>
            <a:pPr marL="457200" indent="-457200">
              <a:buFont typeface="Arial" panose="020B0604020202020204" pitchFamily="34" charset="0"/>
              <a:buChar char="•"/>
            </a:pPr>
            <a:r>
              <a:rPr lang="en-US" dirty="0"/>
              <a:t>Crypto-coin mining</a:t>
            </a:r>
          </a:p>
          <a:p>
            <a:pPr marL="457200" indent="-457200">
              <a:buFont typeface="Arial" panose="020B0604020202020204" pitchFamily="34" charset="0"/>
              <a:buChar char="•"/>
            </a:pPr>
            <a:r>
              <a:rPr lang="en-US" dirty="0"/>
              <a:t>Security configuration file unexpectedly accessed (e.g. .</a:t>
            </a:r>
            <a:r>
              <a:rPr lang="en-US" dirty="0" err="1"/>
              <a:t>htaccess</a:t>
            </a:r>
            <a:r>
              <a:rPr lang="en-US" dirty="0"/>
              <a:t>)</a:t>
            </a:r>
          </a:p>
          <a:p>
            <a:pPr marL="457200" indent="-457200">
              <a:buFont typeface="Arial" panose="020B0604020202020204" pitchFamily="34" charset="0"/>
              <a:buChar char="•"/>
            </a:pPr>
            <a:r>
              <a:rPr lang="en-US" dirty="0"/>
              <a:t>Local user added to a new group</a:t>
            </a:r>
          </a:p>
          <a:p>
            <a:endParaRPr lang="en-US" dirty="0"/>
          </a:p>
          <a:p>
            <a:endParaRPr lang="en-US" dirty="0"/>
          </a:p>
          <a:p>
            <a:pPr marL="457200" indent="-4572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04535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Recommendations from Azure Security Center for IoT</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a:xfrm>
            <a:off x="586390" y="1434370"/>
            <a:ext cx="11018520" cy="2757678"/>
          </a:xfrm>
        </p:spPr>
        <p:txBody>
          <a:bodyPr/>
          <a:lstStyle/>
          <a:p>
            <a:pPr marL="457200" indent="-457200">
              <a:buFont typeface="Arial" panose="020B0604020202020204" pitchFamily="34" charset="0"/>
              <a:buChar char="•"/>
            </a:pPr>
            <a:r>
              <a:rPr lang="en-US" dirty="0">
                <a:solidFill>
                  <a:schemeClr val="tx1"/>
                </a:solidFill>
              </a:rPr>
              <a:t>Device </a:t>
            </a:r>
            <a:r>
              <a:rPr lang="en-US" i="1" dirty="0">
                <a:solidFill>
                  <a:schemeClr val="tx1"/>
                </a:solidFill>
              </a:rPr>
              <a:t>configuration</a:t>
            </a:r>
            <a:r>
              <a:rPr lang="en-US" dirty="0">
                <a:solidFill>
                  <a:schemeClr val="tx1"/>
                </a:solidFill>
              </a:rPr>
              <a:t> recommendations, such as locking down an open firewall</a:t>
            </a:r>
          </a:p>
          <a:p>
            <a:pPr marL="457200" indent="-457200">
              <a:buFont typeface="Arial" panose="020B0604020202020204" pitchFamily="34" charset="0"/>
              <a:buChar char="•"/>
            </a:pPr>
            <a:r>
              <a:rPr lang="en-US" dirty="0">
                <a:solidFill>
                  <a:schemeClr val="tx1"/>
                </a:solidFill>
              </a:rPr>
              <a:t>Device </a:t>
            </a:r>
            <a:r>
              <a:rPr lang="en-US" i="1" dirty="0">
                <a:solidFill>
                  <a:schemeClr val="tx1"/>
                </a:solidFill>
              </a:rPr>
              <a:t>operational</a:t>
            </a:r>
            <a:r>
              <a:rPr lang="en-US" dirty="0">
                <a:solidFill>
                  <a:schemeClr val="tx1"/>
                </a:solidFill>
              </a:rPr>
              <a:t> recommendations, such as correcting conflicting settings in the security module twin configuration</a:t>
            </a:r>
          </a:p>
          <a:p>
            <a:pPr marL="457200" indent="-457200">
              <a:buFont typeface="Arial" panose="020B0604020202020204" pitchFamily="34" charset="0"/>
              <a:buChar char="•"/>
            </a:pPr>
            <a:r>
              <a:rPr lang="en-US" dirty="0">
                <a:solidFill>
                  <a:schemeClr val="tx1"/>
                </a:solidFill>
              </a:rPr>
              <a:t>IoT Hub </a:t>
            </a:r>
            <a:r>
              <a:rPr lang="en-US" i="1" dirty="0">
                <a:solidFill>
                  <a:schemeClr val="tx1"/>
                </a:solidFill>
              </a:rPr>
              <a:t>configuration </a:t>
            </a:r>
            <a:r>
              <a:rPr lang="en-US" dirty="0">
                <a:solidFill>
                  <a:schemeClr val="tx1"/>
                </a:solidFill>
              </a:rPr>
              <a:t>recommendations, such as correcting duplicate credentials across devices</a:t>
            </a:r>
          </a:p>
        </p:txBody>
      </p:sp>
    </p:spTree>
    <p:extLst>
      <p:ext uri="{BB962C8B-B14F-4D97-AF65-F5344CB8AC3E}">
        <p14:creationId xmlns:p14="http://schemas.microsoft.com/office/powerpoint/2010/main" val="18130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Baseline</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US" i="1" dirty="0">
                <a:solidFill>
                  <a:schemeClr val="tx1"/>
                </a:solidFill>
              </a:rPr>
              <a:t>Baseline</a:t>
            </a:r>
            <a:r>
              <a:rPr lang="en-US" dirty="0">
                <a:solidFill>
                  <a:schemeClr val="tx1"/>
                </a:solidFill>
              </a:rPr>
              <a:t> – allow running custom configuration checks on a device and comparing the result to a desired result</a:t>
            </a:r>
          </a:p>
          <a:p>
            <a:pPr marL="457200" indent="-457200">
              <a:buFont typeface="Arial" panose="020B0604020202020204" pitchFamily="34" charset="0"/>
              <a:buChar char="•"/>
            </a:pPr>
            <a:r>
              <a:rPr lang="en-US" dirty="0">
                <a:solidFill>
                  <a:schemeClr val="tx1"/>
                </a:solidFill>
              </a:rPr>
              <a:t>Stored in an XML file on the device being evaluated</a:t>
            </a:r>
          </a:p>
          <a:p>
            <a:pPr marL="457200" indent="-457200">
              <a:buFont typeface="Arial" panose="020B0604020202020204" pitchFamily="34" charset="0"/>
              <a:buChar char="•"/>
            </a:pPr>
            <a:r>
              <a:rPr lang="en-US" dirty="0">
                <a:solidFill>
                  <a:schemeClr val="tx1"/>
                </a:solidFill>
              </a:rPr>
              <a:t>Module twin gives location of the file and a SHA256 hash of the file</a:t>
            </a:r>
          </a:p>
          <a:p>
            <a:pPr marL="457200" indent="-457200">
              <a:buFont typeface="Arial" panose="020B0604020202020204" pitchFamily="34" charset="0"/>
              <a:buChar char="•"/>
            </a:pPr>
            <a:r>
              <a:rPr lang="en-US" dirty="0">
                <a:solidFill>
                  <a:schemeClr val="tx1"/>
                </a:solidFill>
              </a:rPr>
              <a:t>File format documentation is mostly by examples in GitHub</a:t>
            </a:r>
          </a:p>
          <a:p>
            <a:pPr marL="457200" indent="-45720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121567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05: Module Labs</a:t>
            </a:r>
            <a:endParaRPr lang="en-US" dirty="0"/>
          </a:p>
        </p:txBody>
      </p:sp>
    </p:spTree>
    <p:extLst>
      <p:ext uri="{BB962C8B-B14F-4D97-AF65-F5344CB8AC3E}">
        <p14:creationId xmlns:p14="http://schemas.microsoft.com/office/powerpoint/2010/main" val="144771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Module 10 Labs</a:t>
            </a:r>
          </a:p>
        </p:txBody>
      </p:sp>
      <p:sp>
        <p:nvSpPr>
          <p:cNvPr id="3" name="Text Placeholder 2">
            <a:extLst>
              <a:ext uri="{FF2B5EF4-FFF2-40B4-BE49-F238E27FC236}">
                <a16:creationId xmlns:a16="http://schemas.microsoft.com/office/drawing/2014/main" id="{1D67A3BB-DE9E-4726-A32E-5D74A8AFE875}"/>
              </a:ext>
            </a:extLst>
          </p:cNvPr>
          <p:cNvSpPr>
            <a:spLocks noGrp="1"/>
          </p:cNvSpPr>
          <p:nvPr>
            <p:ph type="body" sz="quarter" idx="10"/>
          </p:nvPr>
        </p:nvSpPr>
        <p:spPr>
          <a:xfrm>
            <a:off x="584200" y="1373502"/>
            <a:ext cx="11018520" cy="2055947"/>
          </a:xfrm>
        </p:spPr>
        <p:txBody>
          <a:bodyPr/>
          <a:lstStyle/>
          <a:p>
            <a:r>
              <a:rPr lang="en-US" b="1" dirty="0"/>
              <a:t>Lab </a:t>
            </a:r>
            <a:r>
              <a:rPr lang="en-US" b="1"/>
              <a:t>19</a:t>
            </a:r>
            <a:r>
              <a:rPr lang="en-US" b="1" dirty="0"/>
              <a:t>: Azure Security Center for IoT</a:t>
            </a:r>
          </a:p>
          <a:p>
            <a:pPr lvl="1"/>
            <a:r>
              <a:rPr lang="en-US" dirty="0"/>
              <a:t>You will enable Azure Security Center for IoT Hub</a:t>
            </a:r>
          </a:p>
          <a:p>
            <a:pPr lvl="1"/>
            <a:r>
              <a:rPr lang="en-US" dirty="0"/>
              <a:t>You will manually create a security module twin</a:t>
            </a:r>
          </a:p>
          <a:p>
            <a:pPr lvl="1"/>
            <a:r>
              <a:rPr lang="en-US" dirty="0"/>
              <a:t>You will add a security agent for C# that you will deploy on your simulated device</a:t>
            </a:r>
          </a:p>
          <a:p>
            <a:endParaRPr lang="en-US" dirty="0"/>
          </a:p>
        </p:txBody>
      </p:sp>
    </p:spTree>
    <p:extLst>
      <p:ext uri="{BB962C8B-B14F-4D97-AF65-F5344CB8AC3E}">
        <p14:creationId xmlns:p14="http://schemas.microsoft.com/office/powerpoint/2010/main" val="266000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199" y="3033713"/>
            <a:ext cx="10270067" cy="498598"/>
          </a:xfrm>
        </p:spPr>
        <p:txBody>
          <a:bodyPr/>
          <a:lstStyle/>
          <a:p>
            <a:r>
              <a:rPr lang="en-US" dirty="0">
                <a:latin typeface="Segoe UI Semibold (Headings)"/>
              </a:rPr>
              <a:t>Lesson 06: Module 10 review questions</a:t>
            </a:r>
            <a:endParaRPr lang="en-US" dirty="0"/>
          </a:p>
        </p:txBody>
      </p:sp>
    </p:spTree>
    <p:extLst>
      <p:ext uri="{BB962C8B-B14F-4D97-AF65-F5344CB8AC3E}">
        <p14:creationId xmlns:p14="http://schemas.microsoft.com/office/powerpoint/2010/main" val="169325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10 – Learning objectives</a:t>
            </a:r>
          </a:p>
        </p:txBody>
      </p:sp>
      <p:sp>
        <p:nvSpPr>
          <p:cNvPr id="6" name="Text Placeholder 5"/>
          <p:cNvSpPr>
            <a:spLocks noGrp="1"/>
          </p:cNvSpPr>
          <p:nvPr>
            <p:ph type="body" sz="quarter" idx="10"/>
          </p:nvPr>
        </p:nvSpPr>
        <p:spPr>
          <a:xfrm>
            <a:off x="586390" y="1434370"/>
            <a:ext cx="11018520" cy="2930033"/>
          </a:xfrm>
        </p:spPr>
        <p:txBody>
          <a:bodyPr/>
          <a:lstStyle/>
          <a:p>
            <a:pPr marL="457200" indent="-457200">
              <a:buFont typeface="Arial" panose="020B0604020202020204" pitchFamily="34" charset="0"/>
              <a:buChar char="•"/>
            </a:pPr>
            <a:r>
              <a:rPr lang="en-US" dirty="0"/>
              <a:t>Describe security concerns and best practices for an IoT solution</a:t>
            </a:r>
          </a:p>
          <a:p>
            <a:pPr marL="457200" indent="-457200">
              <a:buFont typeface="Arial" panose="020B0604020202020204" pitchFamily="34" charset="0"/>
              <a:buChar char="•"/>
            </a:pPr>
            <a:r>
              <a:rPr lang="en-US" dirty="0"/>
              <a:t>Describe the Azure IoT Security Architecture and Threat Modeling</a:t>
            </a:r>
          </a:p>
          <a:p>
            <a:pPr marL="457200" indent="-457200">
              <a:buFont typeface="Arial" panose="020B0604020202020204" pitchFamily="34" charset="0"/>
              <a:buChar char="•"/>
            </a:pPr>
            <a:r>
              <a:rPr lang="en-US" dirty="0"/>
              <a:t>Describe the features and support provided by Azure Security Center for IoT</a:t>
            </a:r>
          </a:p>
          <a:p>
            <a:pPr marL="457200" indent="-457200">
              <a:buFont typeface="Arial" panose="020B0604020202020204" pitchFamily="34" charset="0"/>
              <a:buChar char="•"/>
            </a:pPr>
            <a:r>
              <a:rPr lang="en-US" dirty="0"/>
              <a:t>Configure Security Agents and Security Module Twins</a:t>
            </a:r>
          </a:p>
          <a:p>
            <a:pPr marL="457200" indent="-457200">
              <a:buFont typeface="Arial" panose="020B0604020202020204" pitchFamily="34" charset="0"/>
              <a:buChar char="•"/>
            </a:pPr>
            <a:r>
              <a:rPr lang="en-US" dirty="0"/>
              <a:t>Aggregate Azure Security Center for IoT Events</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Module Review: Question 10.1</a:t>
            </a:r>
          </a:p>
        </p:txBody>
      </p:sp>
      <p:sp>
        <p:nvSpPr>
          <p:cNvPr id="6" name="Text Placeholder 5"/>
          <p:cNvSpPr>
            <a:spLocks noGrp="1"/>
          </p:cNvSpPr>
          <p:nvPr>
            <p:ph type="body" sz="quarter" idx="10"/>
          </p:nvPr>
        </p:nvSpPr>
        <p:spPr>
          <a:xfrm>
            <a:off x="586740" y="1347271"/>
            <a:ext cx="11018520" cy="4124206"/>
          </a:xfrm>
        </p:spPr>
        <p:txBody>
          <a:bodyPr vert="horz" wrap="square" lIns="0" tIns="0" rIns="0" bIns="0" rtlCol="0" anchor="t">
            <a:spAutoFit/>
          </a:bodyPr>
          <a:lstStyle/>
          <a:p>
            <a:r>
              <a:rPr lang="en-US" sz="2000" dirty="0"/>
              <a:t>You are developing an IoT solution for your company. You have IoT devices and IoT Edge devices configured and running in your solution. You recently implemented monitoring tools and made improvements to your solution as a result. You are confident that you’ve implemented appropriate security measures throughout your solution. When a coworker asks you if you are using Azure Security Center you become concerned. You have started an investigation of Azure security tools.</a:t>
            </a:r>
          </a:p>
          <a:p>
            <a:endParaRPr lang="en-US" sz="2000" dirty="0"/>
          </a:p>
          <a:p>
            <a:r>
              <a:rPr lang="en-US" sz="2000" dirty="0"/>
              <a:t>What is Azure Security Center intended to help with? (choose one best answer)</a:t>
            </a:r>
          </a:p>
          <a:p>
            <a:endParaRPr lang="en-US" sz="2000" dirty="0"/>
          </a:p>
          <a:p>
            <a:pPr marL="457200" indent="-457200">
              <a:buFont typeface="+mj-lt"/>
              <a:buAutoNum type="alphaUcPeriod"/>
            </a:pPr>
            <a:r>
              <a:rPr lang="en-US" sz="2000" dirty="0"/>
              <a:t>Securing your devices and securing device communications as they transmit over the wire.</a:t>
            </a:r>
          </a:p>
          <a:p>
            <a:pPr marL="457200" indent="-457200">
              <a:buFont typeface="+mj-lt"/>
              <a:buAutoNum type="alphaUcPeriod"/>
            </a:pPr>
            <a:r>
              <a:rPr lang="en-US" sz="2000" dirty="0"/>
              <a:t>Securing your network and your services.</a:t>
            </a:r>
          </a:p>
          <a:p>
            <a:pPr marL="457200" indent="-457200">
              <a:buFont typeface="+mj-lt"/>
              <a:buAutoNum type="alphaUcPeriod"/>
            </a:pPr>
            <a:r>
              <a:rPr lang="en-US" sz="2000" dirty="0"/>
              <a:t>Developing your threat models.</a:t>
            </a:r>
          </a:p>
          <a:p>
            <a:pPr marL="457200" indent="-457200">
              <a:buFont typeface="+mj-lt"/>
              <a:buAutoNum type="alphaUcPeriod"/>
            </a:pPr>
            <a:r>
              <a:rPr lang="en-US" sz="2000" dirty="0"/>
              <a:t>Developing your solution architecture.</a:t>
            </a:r>
          </a:p>
        </p:txBody>
      </p:sp>
    </p:spTree>
    <p:extLst>
      <p:ext uri="{BB962C8B-B14F-4D97-AF65-F5344CB8AC3E}">
        <p14:creationId xmlns:p14="http://schemas.microsoft.com/office/powerpoint/2010/main" val="133958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Module Review: Question 10.2</a:t>
            </a:r>
          </a:p>
        </p:txBody>
      </p:sp>
      <p:sp>
        <p:nvSpPr>
          <p:cNvPr id="6" name="Text Placeholder 5"/>
          <p:cNvSpPr>
            <a:spLocks noGrp="1"/>
          </p:cNvSpPr>
          <p:nvPr>
            <p:ph type="body" sz="quarter" idx="10"/>
          </p:nvPr>
        </p:nvSpPr>
        <p:spPr>
          <a:xfrm>
            <a:off x="586740" y="1347271"/>
            <a:ext cx="11018520" cy="4124206"/>
          </a:xfrm>
        </p:spPr>
        <p:txBody>
          <a:bodyPr vert="horz" wrap="square" lIns="0" tIns="0" rIns="0" bIns="0" rtlCol="0" anchor="t">
            <a:spAutoFit/>
          </a:bodyPr>
          <a:lstStyle/>
          <a:p>
            <a:r>
              <a:rPr lang="en-US" sz="2000" dirty="0"/>
              <a:t>You are developing an IoT solution for your company. You have IoT devices and IoT Edge devices configured and running in your solution. You recently implemented monitoring tools and made improvements to your solution as a result. You are confident that you’ve implemented appropriate security measures throughout your solution. When a coworker asks you if you are using Azure Security Center you become concerned. You have started an investigation of Azure security tools.</a:t>
            </a:r>
          </a:p>
          <a:p>
            <a:endParaRPr lang="en-US" sz="2000" dirty="0"/>
          </a:p>
          <a:p>
            <a:r>
              <a:rPr lang="en-US" sz="2000" dirty="0"/>
              <a:t>Which of the following are components of Azure Security Center for IoT? (choose all correct answers)</a:t>
            </a:r>
          </a:p>
          <a:p>
            <a:endParaRPr lang="en-US" sz="2000" dirty="0"/>
          </a:p>
          <a:p>
            <a:pPr marL="457200" indent="-457200">
              <a:buFont typeface="+mj-lt"/>
              <a:buAutoNum type="alphaUcPeriod"/>
            </a:pPr>
            <a:r>
              <a:rPr lang="en-US" sz="2000" dirty="0"/>
              <a:t>IoT Hub integration</a:t>
            </a:r>
          </a:p>
          <a:p>
            <a:pPr marL="457200" indent="-457200">
              <a:buFont typeface="+mj-lt"/>
              <a:buAutoNum type="alphaUcPeriod"/>
            </a:pPr>
            <a:r>
              <a:rPr lang="en-US" sz="2000" dirty="0"/>
              <a:t>Device agents (optional)</a:t>
            </a:r>
          </a:p>
          <a:p>
            <a:pPr marL="457200" indent="-457200">
              <a:buFont typeface="+mj-lt"/>
              <a:buAutoNum type="alphaUcPeriod"/>
            </a:pPr>
            <a:r>
              <a:rPr lang="en-US" sz="2000" dirty="0"/>
              <a:t>Send security message SDK</a:t>
            </a:r>
          </a:p>
          <a:p>
            <a:pPr marL="457200" indent="-457200">
              <a:buFont typeface="+mj-lt"/>
              <a:buAutoNum type="alphaUcPeriod"/>
            </a:pPr>
            <a:r>
              <a:rPr lang="en-US" sz="2000" dirty="0"/>
              <a:t>DPS enrollment pipeline</a:t>
            </a:r>
          </a:p>
        </p:txBody>
      </p:sp>
    </p:spTree>
    <p:extLst>
      <p:ext uri="{BB962C8B-B14F-4D97-AF65-F5344CB8AC3E}">
        <p14:creationId xmlns:p14="http://schemas.microsoft.com/office/powerpoint/2010/main" val="374835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Module Review: Question 10.3</a:t>
            </a:r>
          </a:p>
        </p:txBody>
      </p:sp>
      <p:sp>
        <p:nvSpPr>
          <p:cNvPr id="6" name="Text Placeholder 5"/>
          <p:cNvSpPr>
            <a:spLocks noGrp="1"/>
          </p:cNvSpPr>
          <p:nvPr>
            <p:ph type="body" sz="quarter" idx="10"/>
          </p:nvPr>
        </p:nvSpPr>
        <p:spPr>
          <a:xfrm>
            <a:off x="586740" y="1347271"/>
            <a:ext cx="11018520" cy="4739759"/>
          </a:xfrm>
        </p:spPr>
        <p:txBody>
          <a:bodyPr vert="horz" wrap="square" lIns="0" tIns="0" rIns="0" bIns="0" rtlCol="0" anchor="t">
            <a:spAutoFit/>
          </a:bodyPr>
          <a:lstStyle/>
          <a:p>
            <a:r>
              <a:rPr lang="en-US" sz="2000" dirty="0"/>
              <a:t>You are developing an IoT solution for your company. You have IoT devices and IoT Edge devices configured and running in your solution. You have implemented monitoring and logging tools and are looking to do the same for security. You want to deploy Azure Security Center for IoT.</a:t>
            </a:r>
          </a:p>
          <a:p>
            <a:endParaRPr lang="en-US" sz="2000" dirty="0"/>
          </a:p>
          <a:p>
            <a:r>
              <a:rPr lang="en-US" sz="2000" dirty="0"/>
              <a:t>Which of the following describe differences between the Built-in and Enhanced deployment options? (choose all correct answers)</a:t>
            </a:r>
          </a:p>
          <a:p>
            <a:endParaRPr lang="en-US" sz="2000" dirty="0"/>
          </a:p>
          <a:p>
            <a:pPr marL="457200" indent="-457200">
              <a:buFont typeface="+mj-lt"/>
              <a:buAutoNum type="alphaUcPeriod"/>
            </a:pPr>
            <a:r>
              <a:rPr lang="en-US" sz="2000" dirty="0"/>
              <a:t>Real-time monitoring is only available with the Enhanced option.</a:t>
            </a:r>
          </a:p>
          <a:p>
            <a:pPr marL="457200" indent="-457200">
              <a:buFont typeface="+mj-lt"/>
              <a:buAutoNum type="alphaUcPeriod"/>
            </a:pPr>
            <a:r>
              <a:rPr lang="en-US" sz="2000" dirty="0"/>
              <a:t>Built-in mode does not require agent installation on any devices and uses advanced analytics on logged activities.</a:t>
            </a:r>
          </a:p>
          <a:p>
            <a:pPr marL="457200" indent="-457200">
              <a:buFont typeface="+mj-lt"/>
              <a:buAutoNum type="alphaUcPeriod"/>
            </a:pPr>
            <a:r>
              <a:rPr lang="en-US" sz="2000" dirty="0"/>
              <a:t>Built-in mode uses device agents on your devices to aggregate and analyze raw security events from your devices.</a:t>
            </a:r>
          </a:p>
          <a:p>
            <a:pPr marL="457200" indent="-457200">
              <a:buFont typeface="+mj-lt"/>
              <a:buAutoNum type="alphaUcPeriod"/>
            </a:pPr>
            <a:r>
              <a:rPr lang="en-US" sz="2000" dirty="0"/>
              <a:t>Enhanced mode uses device agents on your devices to aggregate and analyze raw security events from your devices.</a:t>
            </a:r>
          </a:p>
        </p:txBody>
      </p:sp>
    </p:spTree>
    <p:extLst>
      <p:ext uri="{BB962C8B-B14F-4D97-AF65-F5344CB8AC3E}">
        <p14:creationId xmlns:p14="http://schemas.microsoft.com/office/powerpoint/2010/main" val="368739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Module Review: Question 10.4</a:t>
            </a:r>
          </a:p>
        </p:txBody>
      </p:sp>
      <p:sp>
        <p:nvSpPr>
          <p:cNvPr id="6" name="Text Placeholder 5"/>
          <p:cNvSpPr>
            <a:spLocks noGrp="1"/>
          </p:cNvSpPr>
          <p:nvPr>
            <p:ph type="body" sz="quarter" idx="10"/>
          </p:nvPr>
        </p:nvSpPr>
        <p:spPr>
          <a:xfrm>
            <a:off x="586740" y="1347271"/>
            <a:ext cx="11018520" cy="4124206"/>
          </a:xfrm>
        </p:spPr>
        <p:txBody>
          <a:bodyPr vert="horz" wrap="square" lIns="0" tIns="0" rIns="0" bIns="0" rtlCol="0" anchor="t">
            <a:spAutoFit/>
          </a:bodyPr>
          <a:lstStyle/>
          <a:p>
            <a:r>
              <a:rPr lang="en-US" sz="2000" dirty="0"/>
              <a:t>You are developing an IoT solution for your company. You have IoT devices and IoT Edge devices configured and running in your solution. You have implemented monitoring and logging tools and are looking to do the same for security. You have deployed the Enhanced mode of Azure Security Center for IoT, and you are now ready to implement security agents.</a:t>
            </a:r>
          </a:p>
          <a:p>
            <a:endParaRPr lang="en-US" sz="2000" dirty="0"/>
          </a:p>
          <a:p>
            <a:r>
              <a:rPr lang="en-US" sz="2000" dirty="0"/>
              <a:t>Which of the following statements describe how security agents are used? (choose all correct answers)</a:t>
            </a:r>
          </a:p>
          <a:p>
            <a:endParaRPr lang="en-US" sz="2000" dirty="0"/>
          </a:p>
          <a:p>
            <a:pPr marL="457200" indent="-457200">
              <a:buFont typeface="+mj-lt"/>
              <a:buAutoNum type="alphaUcPeriod"/>
            </a:pPr>
            <a:r>
              <a:rPr lang="en-US" sz="2000" dirty="0"/>
              <a:t>Security agents can be used to monitor remote connections</a:t>
            </a:r>
          </a:p>
          <a:p>
            <a:pPr marL="457200" indent="-457200">
              <a:buFont typeface="+mj-lt"/>
              <a:buAutoNum type="alphaUcPeriod"/>
            </a:pPr>
            <a:r>
              <a:rPr lang="en-US" sz="2000" dirty="0"/>
              <a:t>Security agents handle raw event collection from the device operating system</a:t>
            </a:r>
          </a:p>
          <a:p>
            <a:pPr marL="457200" indent="-457200">
              <a:buFont typeface="+mj-lt"/>
              <a:buAutoNum type="alphaUcPeriod"/>
            </a:pPr>
            <a:r>
              <a:rPr lang="en-US" sz="2000" dirty="0"/>
              <a:t>Security agents are part of the IoT Edge device attestation mechanism for DPS.</a:t>
            </a:r>
          </a:p>
          <a:p>
            <a:pPr marL="457200" indent="-457200">
              <a:buFont typeface="+mj-lt"/>
              <a:buAutoNum type="alphaUcPeriod"/>
            </a:pPr>
            <a:r>
              <a:rPr lang="en-US" sz="2000" dirty="0"/>
              <a:t>Security agents can be used on devices with fewer available resources.</a:t>
            </a:r>
          </a:p>
        </p:txBody>
      </p:sp>
    </p:spTree>
    <p:extLst>
      <p:ext uri="{BB962C8B-B14F-4D97-AF65-F5344CB8AC3E}">
        <p14:creationId xmlns:p14="http://schemas.microsoft.com/office/powerpoint/2010/main" val="289102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535115"/>
            <a:ext cx="9144000" cy="997196"/>
          </a:xfrm>
        </p:spPr>
        <p:txBody>
          <a:bodyPr/>
          <a:lstStyle/>
          <a:p>
            <a:r>
              <a:rPr lang="en-US" dirty="0">
                <a:latin typeface="Segoe UI Semibold (Headings)"/>
              </a:rPr>
              <a:t>Lesson 02: Security Fundamentals for IoT Solutions</a:t>
            </a:r>
            <a:endParaRPr lang="en-US" dirty="0"/>
          </a:p>
        </p:txBody>
      </p:sp>
    </p:spTree>
    <p:extLst>
      <p:ext uri="{BB962C8B-B14F-4D97-AF65-F5344CB8AC3E}">
        <p14:creationId xmlns:p14="http://schemas.microsoft.com/office/powerpoint/2010/main" val="246374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Security Recommendations (1/2)</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p:txBody>
          <a:bodyPr/>
          <a:lstStyle/>
          <a:p>
            <a:r>
              <a:rPr lang="en-US" dirty="0"/>
              <a:t>General</a:t>
            </a:r>
          </a:p>
          <a:p>
            <a:pPr lvl="1"/>
            <a:r>
              <a:rPr lang="en-US" dirty="0"/>
              <a:t>Stay up to date!</a:t>
            </a:r>
          </a:p>
          <a:p>
            <a:pPr lvl="1"/>
            <a:r>
              <a:rPr lang="en-US" dirty="0"/>
              <a:t>Keep authentication keys safe</a:t>
            </a:r>
          </a:p>
          <a:p>
            <a:pPr lvl="1"/>
            <a:r>
              <a:rPr lang="en-US" dirty="0"/>
              <a:t>Use device SDKs when possible</a:t>
            </a:r>
          </a:p>
          <a:p>
            <a:r>
              <a:rPr lang="en-US" dirty="0"/>
              <a:t>Identity and Access Management</a:t>
            </a:r>
          </a:p>
          <a:p>
            <a:pPr lvl="1"/>
            <a:r>
              <a:rPr lang="en-US" dirty="0"/>
              <a:t>Define access control for the hub	</a:t>
            </a:r>
          </a:p>
          <a:p>
            <a:pPr lvl="1"/>
            <a:r>
              <a:rPr lang="en-US" dirty="0"/>
              <a:t>Define access control for back-end services</a:t>
            </a:r>
          </a:p>
          <a:p>
            <a:r>
              <a:rPr lang="en-US" dirty="0"/>
              <a:t>Data protection</a:t>
            </a:r>
          </a:p>
          <a:p>
            <a:pPr lvl="1"/>
            <a:r>
              <a:rPr lang="en-US" dirty="0"/>
              <a:t>Secure device authentication</a:t>
            </a:r>
          </a:p>
          <a:p>
            <a:pPr lvl="1"/>
            <a:r>
              <a:rPr lang="en-US" dirty="0"/>
              <a:t>Secure device communication</a:t>
            </a:r>
          </a:p>
          <a:p>
            <a:pPr lvl="1"/>
            <a:r>
              <a:rPr lang="en-US" dirty="0"/>
              <a:t>Secure service communication</a:t>
            </a:r>
          </a:p>
        </p:txBody>
      </p:sp>
    </p:spTree>
    <p:extLst>
      <p:ext uri="{BB962C8B-B14F-4D97-AF65-F5344CB8AC3E}">
        <p14:creationId xmlns:p14="http://schemas.microsoft.com/office/powerpoint/2010/main" val="21826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Security Recommendations (2/2)</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p:txBody>
          <a:bodyPr/>
          <a:lstStyle/>
          <a:p>
            <a:r>
              <a:rPr lang="en-US" dirty="0"/>
              <a:t>Networking</a:t>
            </a:r>
          </a:p>
          <a:p>
            <a:pPr lvl="1"/>
            <a:r>
              <a:rPr lang="en-US" dirty="0"/>
              <a:t>Protect physical access to your devices</a:t>
            </a:r>
          </a:p>
          <a:p>
            <a:pPr lvl="1"/>
            <a:r>
              <a:rPr lang="en-US" dirty="0"/>
              <a:t>Build secure hardware</a:t>
            </a:r>
          </a:p>
          <a:p>
            <a:r>
              <a:rPr lang="en-US" dirty="0"/>
              <a:t>Monitoring</a:t>
            </a:r>
          </a:p>
          <a:p>
            <a:pPr lvl="1"/>
            <a:r>
              <a:rPr lang="en-US" dirty="0"/>
              <a:t>Monitor unauthorized access to your devices</a:t>
            </a:r>
          </a:p>
          <a:p>
            <a:pPr lvl="1"/>
            <a:r>
              <a:rPr lang="en-US" dirty="0"/>
              <a:t>Monitor your IoT solution from the cloud (overall health)</a:t>
            </a:r>
          </a:p>
          <a:p>
            <a:pPr lvl="1"/>
            <a:r>
              <a:rPr lang="en-US" dirty="0"/>
              <a:t>Set up diagnostics</a:t>
            </a:r>
          </a:p>
        </p:txBody>
      </p:sp>
    </p:spTree>
    <p:extLst>
      <p:ext uri="{BB962C8B-B14F-4D97-AF65-F5344CB8AC3E}">
        <p14:creationId xmlns:p14="http://schemas.microsoft.com/office/powerpoint/2010/main" val="327256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DBCD12-A6B1-A84F-9826-DBE0907DE64A}"/>
              </a:ext>
            </a:extLst>
          </p:cNvPr>
          <p:cNvSpPr>
            <a:spLocks noGrp="1"/>
          </p:cNvSpPr>
          <p:nvPr>
            <p:ph type="body" sz="quarter" idx="12"/>
          </p:nvPr>
        </p:nvSpPr>
        <p:spPr/>
        <p:txBody>
          <a:bodyPr/>
          <a:lstStyle/>
          <a:p>
            <a:r>
              <a:rPr lang="en-US" dirty="0">
                <a:solidFill>
                  <a:schemeClr val="accent1"/>
                </a:solidFill>
              </a:rPr>
              <a:t>Security </a:t>
            </a:r>
            <a:r>
              <a:rPr lang="en-US" dirty="0"/>
              <a:t>in IoT must be End-to-End</a:t>
            </a:r>
          </a:p>
        </p:txBody>
      </p:sp>
      <p:sp>
        <p:nvSpPr>
          <p:cNvPr id="6" name="Isosceles Triangle 18">
            <a:extLst>
              <a:ext uri="{FF2B5EF4-FFF2-40B4-BE49-F238E27FC236}">
                <a16:creationId xmlns:a16="http://schemas.microsoft.com/office/drawing/2014/main" id="{6B84AC5A-1C40-5342-AD9B-7698BE8290CD}"/>
              </a:ext>
            </a:extLst>
          </p:cNvPr>
          <p:cNvSpPr/>
          <p:nvPr/>
        </p:nvSpPr>
        <p:spPr bwMode="auto">
          <a:xfrm flipV="1">
            <a:off x="1985409" y="2044943"/>
            <a:ext cx="585941" cy="297854"/>
          </a:xfrm>
          <a:prstGeom prst="triangl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7" name="Isosceles Triangle 129">
            <a:extLst>
              <a:ext uri="{FF2B5EF4-FFF2-40B4-BE49-F238E27FC236}">
                <a16:creationId xmlns:a16="http://schemas.microsoft.com/office/drawing/2014/main" id="{EFED73BB-5BCC-0F4B-AACF-F70141825CA6}"/>
              </a:ext>
            </a:extLst>
          </p:cNvPr>
          <p:cNvSpPr/>
          <p:nvPr/>
        </p:nvSpPr>
        <p:spPr bwMode="auto">
          <a:xfrm flipV="1">
            <a:off x="5810250" y="2071437"/>
            <a:ext cx="571501" cy="19094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8" name="Isosceles Triangle 130">
            <a:extLst>
              <a:ext uri="{FF2B5EF4-FFF2-40B4-BE49-F238E27FC236}">
                <a16:creationId xmlns:a16="http://schemas.microsoft.com/office/drawing/2014/main" id="{9309FACE-1782-924A-8A55-99B3822205C8}"/>
              </a:ext>
            </a:extLst>
          </p:cNvPr>
          <p:cNvSpPr/>
          <p:nvPr/>
        </p:nvSpPr>
        <p:spPr bwMode="auto">
          <a:xfrm flipV="1">
            <a:off x="9605010" y="2071437"/>
            <a:ext cx="571501" cy="190948"/>
          </a:xfrm>
          <a:prstGeom prst="triangl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 name="Rectangle 8">
            <a:extLst>
              <a:ext uri="{FF2B5EF4-FFF2-40B4-BE49-F238E27FC236}">
                <a16:creationId xmlns:a16="http://schemas.microsoft.com/office/drawing/2014/main" id="{958C08C7-F813-7741-B419-3007056CFF1B}"/>
              </a:ext>
            </a:extLst>
          </p:cNvPr>
          <p:cNvSpPr/>
          <p:nvPr/>
        </p:nvSpPr>
        <p:spPr bwMode="auto">
          <a:xfrm>
            <a:off x="4198620" y="1414430"/>
            <a:ext cx="3794760" cy="706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0" name="Rectangle 9">
            <a:extLst>
              <a:ext uri="{FF2B5EF4-FFF2-40B4-BE49-F238E27FC236}">
                <a16:creationId xmlns:a16="http://schemas.microsoft.com/office/drawing/2014/main" id="{4F583EB9-A7D2-7547-9E58-78FE5E742642}"/>
              </a:ext>
            </a:extLst>
          </p:cNvPr>
          <p:cNvSpPr/>
          <p:nvPr/>
        </p:nvSpPr>
        <p:spPr bwMode="auto">
          <a:xfrm>
            <a:off x="7998239" y="1421052"/>
            <a:ext cx="3794760" cy="7066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1" name="Rectangle 10">
            <a:extLst>
              <a:ext uri="{FF2B5EF4-FFF2-40B4-BE49-F238E27FC236}">
                <a16:creationId xmlns:a16="http://schemas.microsoft.com/office/drawing/2014/main" id="{88E9B89C-E95A-9145-99E7-A44BBCCBE45C}"/>
              </a:ext>
            </a:extLst>
          </p:cNvPr>
          <p:cNvSpPr/>
          <p:nvPr/>
        </p:nvSpPr>
        <p:spPr bwMode="auto">
          <a:xfrm>
            <a:off x="403860" y="1421532"/>
            <a:ext cx="3794760" cy="699504"/>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12" name="Group 11">
            <a:extLst>
              <a:ext uri="{FF2B5EF4-FFF2-40B4-BE49-F238E27FC236}">
                <a16:creationId xmlns:a16="http://schemas.microsoft.com/office/drawing/2014/main" id="{19DF428B-3763-2B41-8B2C-CC07FC733552}"/>
              </a:ext>
            </a:extLst>
          </p:cNvPr>
          <p:cNvGrpSpPr/>
          <p:nvPr/>
        </p:nvGrpSpPr>
        <p:grpSpPr>
          <a:xfrm>
            <a:off x="4530176" y="2450716"/>
            <a:ext cx="3131649" cy="3671554"/>
            <a:chOff x="9060352" y="3621554"/>
            <a:chExt cx="6263297" cy="7343108"/>
          </a:xfrm>
        </p:grpSpPr>
        <p:sp>
          <p:nvSpPr>
            <p:cNvPr id="13" name="Rectangle 12">
              <a:extLst>
                <a:ext uri="{FF2B5EF4-FFF2-40B4-BE49-F238E27FC236}">
                  <a16:creationId xmlns:a16="http://schemas.microsoft.com/office/drawing/2014/main" id="{C1039724-6A48-864A-9E76-F0CFB0DFCC95}"/>
                </a:ext>
              </a:extLst>
            </p:cNvPr>
            <p:cNvSpPr/>
            <p:nvPr/>
          </p:nvSpPr>
          <p:spPr bwMode="auto">
            <a:xfrm>
              <a:off x="9060352" y="9439686"/>
              <a:ext cx="6263297" cy="152497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272" rtl="0" eaLnBrk="1" fontAlgn="auto" latinLnBrk="0" hangingPunct="1">
                <a:lnSpc>
                  <a:spcPct val="100000"/>
                </a:lnSpc>
                <a:spcBef>
                  <a:spcPts val="0"/>
                </a:spcBef>
                <a:spcAft>
                  <a:spcPts val="300"/>
                </a:spcAft>
                <a:buClrTx/>
                <a:buSzTx/>
                <a:buFontTx/>
                <a:buNone/>
                <a:tabLst/>
                <a:defRPr/>
              </a:pPr>
              <a:r>
                <a:rPr kumimoji="0" lang="en-US" sz="1600" b="1"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Connection Security</a:t>
              </a:r>
            </a:p>
            <a:p>
              <a:pPr marL="0" marR="0" lvl="0" indent="0" algn="ctr" defTabSz="914272" rtl="0" eaLnBrk="1" fontAlgn="auto" latinLnBrk="0" hangingPunct="1">
                <a:lnSpc>
                  <a:spcPct val="100000"/>
                </a:lnSpc>
                <a:spcBef>
                  <a:spcPts val="294"/>
                </a:spcBef>
                <a:spcAft>
                  <a:spcPts val="0"/>
                </a:spcAft>
                <a:buClrTx/>
                <a:buSzTx/>
                <a:buFontTx/>
                <a:buNone/>
                <a:tabLst/>
                <a:defRPr/>
              </a:pPr>
              <a:r>
                <a:rPr kumimoji="0" lang="en-US" sz="1200" b="0"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X.509/TLS-Based Handshake and Encryption</a:t>
              </a:r>
            </a:p>
          </p:txBody>
        </p:sp>
        <p:sp>
          <p:nvSpPr>
            <p:cNvPr id="14" name="Oval 13">
              <a:extLst>
                <a:ext uri="{FF2B5EF4-FFF2-40B4-BE49-F238E27FC236}">
                  <a16:creationId xmlns:a16="http://schemas.microsoft.com/office/drawing/2014/main" id="{F67A4735-BDE4-FE44-8C0C-1E519D032E26}"/>
                </a:ext>
              </a:extLst>
            </p:cNvPr>
            <p:cNvSpPr/>
            <p:nvPr/>
          </p:nvSpPr>
          <p:spPr bwMode="auto">
            <a:xfrm>
              <a:off x="9372496" y="3621554"/>
              <a:ext cx="5639010" cy="5639010"/>
            </a:xfrm>
            <a:prstGeom prst="ellipse">
              <a:avLst/>
            </a:prstGeom>
            <a:solidFill>
              <a:schemeClr val="bg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EF254997-49D7-9E44-BA63-542A986DBD10}"/>
              </a:ext>
            </a:extLst>
          </p:cNvPr>
          <p:cNvGrpSpPr/>
          <p:nvPr/>
        </p:nvGrpSpPr>
        <p:grpSpPr>
          <a:xfrm>
            <a:off x="648505" y="2453712"/>
            <a:ext cx="3337560" cy="3671554"/>
            <a:chOff x="1051914" y="3621554"/>
            <a:chExt cx="6675119" cy="7343108"/>
          </a:xfrm>
        </p:grpSpPr>
        <p:sp>
          <p:nvSpPr>
            <p:cNvPr id="16" name="Rectangle 15">
              <a:extLst>
                <a:ext uri="{FF2B5EF4-FFF2-40B4-BE49-F238E27FC236}">
                  <a16:creationId xmlns:a16="http://schemas.microsoft.com/office/drawing/2014/main" id="{606CC42C-CFD5-EA44-A2C8-5494B11471CE}"/>
                </a:ext>
              </a:extLst>
            </p:cNvPr>
            <p:cNvSpPr/>
            <p:nvPr/>
          </p:nvSpPr>
          <p:spPr bwMode="auto">
            <a:xfrm>
              <a:off x="1051914" y="9439686"/>
              <a:ext cx="6675119" cy="152497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272" rtl="0" eaLnBrk="1" fontAlgn="auto" latinLnBrk="0" hangingPunct="1">
                <a:lnSpc>
                  <a:spcPct val="100000"/>
                </a:lnSpc>
                <a:spcBef>
                  <a:spcPts val="0"/>
                </a:spcBef>
                <a:spcAft>
                  <a:spcPts val="300"/>
                </a:spcAft>
                <a:buClrTx/>
                <a:buSzTx/>
                <a:buFontTx/>
                <a:buNone/>
                <a:tabLst/>
                <a:defRPr/>
              </a:pPr>
              <a:r>
                <a:rPr kumimoji="0" lang="en-US" sz="1600" b="1" i="0" u="none" strike="noStrike" kern="0" cap="none" spc="0" normalizeH="0" baseline="0" noProof="0" dirty="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Device Security</a:t>
              </a:r>
            </a:p>
            <a:p>
              <a:pPr marL="0" marR="0" lvl="0" indent="0" algn="ctr" defTabSz="914272" rtl="0" eaLnBrk="1" fontAlgn="auto" latinLnBrk="0" hangingPunct="1">
                <a:lnSpc>
                  <a:spcPct val="100000"/>
                </a:lnSpc>
                <a:spcBef>
                  <a:spcPts val="294"/>
                </a:spcBef>
                <a:spcAft>
                  <a:spcPts val="0"/>
                </a:spcAft>
                <a:buClrTx/>
                <a:buSzTx/>
                <a:buFontTx/>
                <a:buNone/>
                <a:tabLst/>
                <a:defRPr/>
              </a:pPr>
              <a:r>
                <a:rPr kumimoji="0" lang="en-US" sz="1200" b="0" i="0" u="none" strike="noStrike" kern="0" cap="none" spc="0" normalizeH="0" baseline="0" noProof="0" dirty="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Device SDKs in multiple languages</a:t>
              </a:r>
            </a:p>
            <a:p>
              <a:pPr marL="0" marR="0" lvl="0" indent="0" algn="ctr" defTabSz="914272" rtl="0" eaLnBrk="1" fontAlgn="auto" latinLnBrk="0" hangingPunct="1">
                <a:lnSpc>
                  <a:spcPct val="100000"/>
                </a:lnSpc>
                <a:spcBef>
                  <a:spcPts val="294"/>
                </a:spcBef>
                <a:spcAft>
                  <a:spcPts val="0"/>
                </a:spcAft>
                <a:buClrTx/>
                <a:buSzTx/>
                <a:buFontTx/>
                <a:buNone/>
                <a:tabLst/>
                <a:defRPr/>
              </a:pPr>
              <a:r>
                <a:rPr kumimoji="0" lang="en-US" sz="1200" b="0" i="0" u="none" strike="noStrike" kern="0" cap="none" spc="0" normalizeH="0" baseline="0" noProof="0" dirty="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Any OS | Any HSM including Azure Sphere</a:t>
              </a:r>
            </a:p>
          </p:txBody>
        </p:sp>
        <p:grpSp>
          <p:nvGrpSpPr>
            <p:cNvPr id="17" name="Group 16">
              <a:extLst>
                <a:ext uri="{FF2B5EF4-FFF2-40B4-BE49-F238E27FC236}">
                  <a16:creationId xmlns:a16="http://schemas.microsoft.com/office/drawing/2014/main" id="{87890FF8-35DE-DE46-A44F-5FE65E79675E}"/>
                </a:ext>
              </a:extLst>
            </p:cNvPr>
            <p:cNvGrpSpPr/>
            <p:nvPr/>
          </p:nvGrpSpPr>
          <p:grpSpPr>
            <a:xfrm>
              <a:off x="1612912" y="3621554"/>
              <a:ext cx="5639010" cy="5639010"/>
              <a:chOff x="723900" y="3992880"/>
              <a:chExt cx="6431280" cy="6431280"/>
            </a:xfrm>
          </p:grpSpPr>
          <p:sp>
            <p:nvSpPr>
              <p:cNvPr id="18" name="Oval 17">
                <a:extLst>
                  <a:ext uri="{FF2B5EF4-FFF2-40B4-BE49-F238E27FC236}">
                    <a16:creationId xmlns:a16="http://schemas.microsoft.com/office/drawing/2014/main" id="{9847CC97-9136-7B4D-9C79-51E6D87093C3}"/>
                  </a:ext>
                </a:extLst>
              </p:cNvPr>
              <p:cNvSpPr/>
              <p:nvPr/>
            </p:nvSpPr>
            <p:spPr bwMode="auto">
              <a:xfrm>
                <a:off x="723900" y="3992880"/>
                <a:ext cx="6431280" cy="6431280"/>
              </a:xfrm>
              <a:prstGeom prst="ellipse">
                <a:avLst/>
              </a:prstGeom>
              <a:solidFill>
                <a:schemeClr val="bg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 name="Oval 18">
                <a:extLst>
                  <a:ext uri="{FF2B5EF4-FFF2-40B4-BE49-F238E27FC236}">
                    <a16:creationId xmlns:a16="http://schemas.microsoft.com/office/drawing/2014/main" id="{A45ADBAD-F861-8B43-A537-6DB1DDFA94AD}"/>
                  </a:ext>
                </a:extLst>
              </p:cNvPr>
              <p:cNvSpPr/>
              <p:nvPr/>
            </p:nvSpPr>
            <p:spPr bwMode="auto">
              <a:xfrm>
                <a:off x="1843354" y="5112334"/>
                <a:ext cx="4192372" cy="4192373"/>
              </a:xfrm>
              <a:prstGeom prst="ellipse">
                <a:avLst/>
              </a:prstGeom>
              <a:noFill/>
              <a:ln w="6350">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25E89FB1-54D9-D346-93C9-B4343D7427A9}"/>
                  </a:ext>
                </a:extLst>
              </p:cNvPr>
              <p:cNvSpPr/>
              <p:nvPr/>
            </p:nvSpPr>
            <p:spPr bwMode="auto">
              <a:xfrm>
                <a:off x="4420336" y="4956273"/>
                <a:ext cx="1565830" cy="1565830"/>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11AC44C1-C555-0641-A3E8-5B02A0AAAC88}"/>
                  </a:ext>
                </a:extLst>
              </p:cNvPr>
              <p:cNvSpPr/>
              <p:nvPr/>
            </p:nvSpPr>
            <p:spPr bwMode="auto">
              <a:xfrm>
                <a:off x="1656359" y="4956273"/>
                <a:ext cx="1565830" cy="1565830"/>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67F70D40-D9D5-104F-8FAF-5D0FA174E7C4}"/>
                  </a:ext>
                </a:extLst>
              </p:cNvPr>
              <p:cNvSpPr/>
              <p:nvPr/>
            </p:nvSpPr>
            <p:spPr bwMode="auto">
              <a:xfrm>
                <a:off x="1693151" y="7894937"/>
                <a:ext cx="1565830" cy="1565830"/>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23" name="Oval 22">
                <a:extLst>
                  <a:ext uri="{FF2B5EF4-FFF2-40B4-BE49-F238E27FC236}">
                    <a16:creationId xmlns:a16="http://schemas.microsoft.com/office/drawing/2014/main" id="{7C0AA990-FE5D-9545-AB7C-41CD145FFB61}"/>
                  </a:ext>
                </a:extLst>
              </p:cNvPr>
              <p:cNvSpPr/>
              <p:nvPr/>
            </p:nvSpPr>
            <p:spPr bwMode="auto">
              <a:xfrm>
                <a:off x="4656892" y="7869654"/>
                <a:ext cx="1565830" cy="1565830"/>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24" name="VEHICLE TRACKING">
                <a:extLst>
                  <a:ext uri="{FF2B5EF4-FFF2-40B4-BE49-F238E27FC236}">
                    <a16:creationId xmlns:a16="http://schemas.microsoft.com/office/drawing/2014/main" id="{BCDE46A5-B622-D94C-B49C-7CE3CF93DCDD}"/>
                  </a:ext>
                </a:extLst>
              </p:cNvPr>
              <p:cNvSpPr>
                <a:spLocks noChangeAspect="1"/>
              </p:cNvSpPr>
              <p:nvPr/>
            </p:nvSpPr>
            <p:spPr bwMode="auto">
              <a:xfrm>
                <a:off x="1938400" y="8317739"/>
                <a:ext cx="895139" cy="669662"/>
              </a:xfrm>
              <a:custGeom>
                <a:avLst/>
                <a:gdLst/>
                <a:ahLst/>
                <a:cxnLst/>
                <a:rect l="l" t="t" r="r" b="b"/>
                <a:pathLst>
                  <a:path w="779174" h="582906">
                    <a:moveTo>
                      <a:pt x="640768" y="456982"/>
                    </a:moveTo>
                    <a:lnTo>
                      <a:pt x="711568" y="456982"/>
                    </a:lnTo>
                    <a:cubicBezTo>
                      <a:pt x="726718" y="456982"/>
                      <a:pt x="739000" y="469264"/>
                      <a:pt x="739000" y="484414"/>
                    </a:cubicBezTo>
                    <a:cubicBezTo>
                      <a:pt x="739000" y="499564"/>
                      <a:pt x="726718" y="511846"/>
                      <a:pt x="711568" y="511846"/>
                    </a:cubicBezTo>
                    <a:lnTo>
                      <a:pt x="640768" y="511846"/>
                    </a:lnTo>
                    <a:cubicBezTo>
                      <a:pt x="625618" y="511846"/>
                      <a:pt x="613336" y="499564"/>
                      <a:pt x="613336" y="484414"/>
                    </a:cubicBezTo>
                    <a:cubicBezTo>
                      <a:pt x="613336" y="469264"/>
                      <a:pt x="625618" y="456982"/>
                      <a:pt x="640768" y="456982"/>
                    </a:cubicBezTo>
                    <a:close/>
                    <a:moveTo>
                      <a:pt x="440533" y="392281"/>
                    </a:moveTo>
                    <a:cubicBezTo>
                      <a:pt x="423466" y="392281"/>
                      <a:pt x="409629" y="405409"/>
                      <a:pt x="409629" y="421602"/>
                    </a:cubicBezTo>
                    <a:cubicBezTo>
                      <a:pt x="409629" y="437795"/>
                      <a:pt x="423466" y="450923"/>
                      <a:pt x="440533" y="450923"/>
                    </a:cubicBezTo>
                    <a:cubicBezTo>
                      <a:pt x="457600" y="450923"/>
                      <a:pt x="471435" y="437795"/>
                      <a:pt x="471435" y="421602"/>
                    </a:cubicBezTo>
                    <a:cubicBezTo>
                      <a:pt x="471435" y="405409"/>
                      <a:pt x="457600" y="392281"/>
                      <a:pt x="440533" y="392281"/>
                    </a:cubicBezTo>
                    <a:close/>
                    <a:moveTo>
                      <a:pt x="74716" y="392281"/>
                    </a:moveTo>
                    <a:cubicBezTo>
                      <a:pt x="57649" y="392281"/>
                      <a:pt x="43813" y="405409"/>
                      <a:pt x="43813" y="421602"/>
                    </a:cubicBezTo>
                    <a:cubicBezTo>
                      <a:pt x="43813" y="437795"/>
                      <a:pt x="57649" y="450923"/>
                      <a:pt x="74716" y="450923"/>
                    </a:cubicBezTo>
                    <a:cubicBezTo>
                      <a:pt x="91783" y="450923"/>
                      <a:pt x="105619" y="437795"/>
                      <a:pt x="105619" y="421602"/>
                    </a:cubicBezTo>
                    <a:cubicBezTo>
                      <a:pt x="105619" y="405409"/>
                      <a:pt x="91783" y="392281"/>
                      <a:pt x="74716" y="392281"/>
                    </a:cubicBezTo>
                    <a:close/>
                    <a:moveTo>
                      <a:pt x="680516" y="320756"/>
                    </a:moveTo>
                    <a:cubicBezTo>
                      <a:pt x="655266" y="320756"/>
                      <a:pt x="634796" y="341226"/>
                      <a:pt x="634796" y="366476"/>
                    </a:cubicBezTo>
                    <a:cubicBezTo>
                      <a:pt x="634796" y="391726"/>
                      <a:pt x="655266" y="412196"/>
                      <a:pt x="680516" y="412196"/>
                    </a:cubicBezTo>
                    <a:cubicBezTo>
                      <a:pt x="705766" y="412196"/>
                      <a:pt x="726236" y="391726"/>
                      <a:pt x="726236" y="366476"/>
                    </a:cubicBezTo>
                    <a:cubicBezTo>
                      <a:pt x="726236" y="341226"/>
                      <a:pt x="705766" y="320756"/>
                      <a:pt x="680516" y="320756"/>
                    </a:cubicBezTo>
                    <a:close/>
                    <a:moveTo>
                      <a:pt x="133583" y="194372"/>
                    </a:moveTo>
                    <a:cubicBezTo>
                      <a:pt x="123760" y="195437"/>
                      <a:pt x="107202" y="197301"/>
                      <a:pt x="99063" y="219136"/>
                    </a:cubicBezTo>
                    <a:lnTo>
                      <a:pt x="60670" y="331331"/>
                    </a:lnTo>
                    <a:lnTo>
                      <a:pt x="454632" y="331331"/>
                    </a:lnTo>
                    <a:lnTo>
                      <a:pt x="458839" y="332137"/>
                    </a:lnTo>
                    <a:lnTo>
                      <a:pt x="418166" y="220734"/>
                    </a:lnTo>
                    <a:cubicBezTo>
                      <a:pt x="410307" y="203958"/>
                      <a:pt x="408343" y="195171"/>
                      <a:pt x="379436" y="194372"/>
                    </a:cubicBezTo>
                    <a:close/>
                    <a:moveTo>
                      <a:pt x="136109" y="172004"/>
                    </a:moveTo>
                    <a:lnTo>
                      <a:pt x="384488" y="172004"/>
                    </a:lnTo>
                    <a:cubicBezTo>
                      <a:pt x="419008" y="175200"/>
                      <a:pt x="423218" y="191975"/>
                      <a:pt x="432479" y="207952"/>
                    </a:cubicBezTo>
                    <a:lnTo>
                      <a:pt x="489525" y="343266"/>
                    </a:lnTo>
                    <a:cubicBezTo>
                      <a:pt x="504729" y="352772"/>
                      <a:pt x="514176" y="369253"/>
                      <a:pt x="514176" y="387826"/>
                    </a:cubicBezTo>
                    <a:lnTo>
                      <a:pt x="514176" y="450205"/>
                    </a:lnTo>
                    <a:cubicBezTo>
                      <a:pt x="514176" y="476177"/>
                      <a:pt x="495706" y="498055"/>
                      <a:pt x="470268" y="503705"/>
                    </a:cubicBezTo>
                    <a:lnTo>
                      <a:pt x="470268" y="559252"/>
                    </a:lnTo>
                    <a:cubicBezTo>
                      <a:pt x="470268" y="572315"/>
                      <a:pt x="459107" y="582906"/>
                      <a:pt x="445338" y="582906"/>
                    </a:cubicBezTo>
                    <a:lnTo>
                      <a:pt x="417811" y="582906"/>
                    </a:lnTo>
                    <a:cubicBezTo>
                      <a:pt x="404043" y="582906"/>
                      <a:pt x="392881" y="572315"/>
                      <a:pt x="392881" y="559252"/>
                    </a:cubicBezTo>
                    <a:lnTo>
                      <a:pt x="392881" y="506700"/>
                    </a:lnTo>
                    <a:lnTo>
                      <a:pt x="124415" y="506700"/>
                    </a:lnTo>
                    <a:lnTo>
                      <a:pt x="124415" y="559253"/>
                    </a:lnTo>
                    <a:cubicBezTo>
                      <a:pt x="124415" y="572316"/>
                      <a:pt x="113253" y="582906"/>
                      <a:pt x="99485" y="582906"/>
                    </a:cubicBezTo>
                    <a:lnTo>
                      <a:pt x="71958" y="582906"/>
                    </a:lnTo>
                    <a:cubicBezTo>
                      <a:pt x="58189" y="582906"/>
                      <a:pt x="47028" y="572316"/>
                      <a:pt x="47028" y="559253"/>
                    </a:cubicBezTo>
                    <a:lnTo>
                      <a:pt x="47028" y="504302"/>
                    </a:lnTo>
                    <a:cubicBezTo>
                      <a:pt x="20025" y="499853"/>
                      <a:pt x="0" y="477248"/>
                      <a:pt x="0" y="450205"/>
                    </a:cubicBezTo>
                    <a:lnTo>
                      <a:pt x="0" y="387826"/>
                    </a:lnTo>
                    <a:cubicBezTo>
                      <a:pt x="0" y="368466"/>
                      <a:pt x="10264" y="351380"/>
                      <a:pt x="26534" y="342061"/>
                    </a:cubicBezTo>
                    <a:lnTo>
                      <a:pt x="85592" y="202360"/>
                    </a:lnTo>
                    <a:cubicBezTo>
                      <a:pt x="97379" y="186650"/>
                      <a:pt x="106640" y="173335"/>
                      <a:pt x="136109" y="172004"/>
                    </a:cubicBezTo>
                    <a:close/>
                    <a:moveTo>
                      <a:pt x="344827" y="0"/>
                    </a:moveTo>
                    <a:lnTo>
                      <a:pt x="748300" y="0"/>
                    </a:lnTo>
                    <a:cubicBezTo>
                      <a:pt x="759814" y="0"/>
                      <a:pt x="769148" y="9334"/>
                      <a:pt x="769148" y="20848"/>
                    </a:cubicBezTo>
                    <a:lnTo>
                      <a:pt x="769148" y="268862"/>
                    </a:lnTo>
                    <a:cubicBezTo>
                      <a:pt x="774898" y="269223"/>
                      <a:pt x="779174" y="274149"/>
                      <a:pt x="779174" y="280073"/>
                    </a:cubicBezTo>
                    <a:lnTo>
                      <a:pt x="779174" y="443168"/>
                    </a:lnTo>
                    <a:cubicBezTo>
                      <a:pt x="779174" y="449823"/>
                      <a:pt x="773779" y="455218"/>
                      <a:pt x="767124" y="455218"/>
                    </a:cubicBezTo>
                    <a:lnTo>
                      <a:pt x="523551" y="455218"/>
                    </a:lnTo>
                    <a:cubicBezTo>
                      <a:pt x="522461" y="437854"/>
                      <a:pt x="521167" y="424811"/>
                      <a:pt x="521167" y="369749"/>
                    </a:cubicBezTo>
                    <a:cubicBezTo>
                      <a:pt x="518187" y="352715"/>
                      <a:pt x="510532" y="348310"/>
                      <a:pt x="497199" y="338488"/>
                    </a:cubicBezTo>
                    <a:cubicBezTo>
                      <a:pt x="484856" y="310893"/>
                      <a:pt x="474350" y="284477"/>
                      <a:pt x="464289" y="260833"/>
                    </a:cubicBezTo>
                    <a:lnTo>
                      <a:pt x="710995" y="260833"/>
                    </a:lnTo>
                    <a:lnTo>
                      <a:pt x="693825" y="115562"/>
                    </a:lnTo>
                    <a:lnTo>
                      <a:pt x="384033" y="115562"/>
                    </a:lnTo>
                    <a:lnTo>
                      <a:pt x="379179" y="156629"/>
                    </a:lnTo>
                    <a:lnTo>
                      <a:pt x="323979" y="156629"/>
                    </a:lnTo>
                    <a:lnTo>
                      <a:pt x="323979" y="20848"/>
                    </a:lnTo>
                    <a:cubicBezTo>
                      <a:pt x="323979" y="9334"/>
                      <a:pt x="333313" y="0"/>
                      <a:pt x="344827" y="0"/>
                    </a:cubicBez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marL="0" marR="0" lvl="0" indent="0" algn="ctr" defTabSz="932159"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51"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3FEF7B93-B954-E54B-A33E-3039E837BA1D}"/>
                  </a:ext>
                </a:extLst>
              </p:cNvPr>
              <p:cNvGrpSpPr/>
              <p:nvPr/>
            </p:nvGrpSpPr>
            <p:grpSpPr>
              <a:xfrm>
                <a:off x="4696884" y="5285519"/>
                <a:ext cx="919765" cy="760961"/>
                <a:chOff x="3427203" y="1415129"/>
                <a:chExt cx="822983" cy="680888"/>
              </a:xfrm>
              <a:solidFill>
                <a:schemeClr val="accent1"/>
              </a:solidFill>
            </p:grpSpPr>
            <p:sp>
              <p:nvSpPr>
                <p:cNvPr id="29" name="Freeform 5">
                  <a:extLst>
                    <a:ext uri="{FF2B5EF4-FFF2-40B4-BE49-F238E27FC236}">
                      <a16:creationId xmlns:a16="http://schemas.microsoft.com/office/drawing/2014/main" id="{00687B89-2613-374C-8CD8-263EB2BDF82D}"/>
                    </a:ext>
                  </a:extLst>
                </p:cNvPr>
                <p:cNvSpPr>
                  <a:spLocks noEditPoints="1"/>
                </p:cNvSpPr>
                <p:nvPr/>
              </p:nvSpPr>
              <p:spPr bwMode="auto">
                <a:xfrm>
                  <a:off x="3856088" y="1450494"/>
                  <a:ext cx="147736" cy="153817"/>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0" name="Oval 6">
                  <a:extLst>
                    <a:ext uri="{FF2B5EF4-FFF2-40B4-BE49-F238E27FC236}">
                      <a16:creationId xmlns:a16="http://schemas.microsoft.com/office/drawing/2014/main" id="{3CF5A552-C224-A34A-892F-AFA1035DF2B8}"/>
                    </a:ext>
                  </a:extLst>
                </p:cNvPr>
                <p:cNvSpPr>
                  <a:spLocks noChangeArrowheads="1"/>
                </p:cNvSpPr>
                <p:nvPr/>
              </p:nvSpPr>
              <p:spPr bwMode="auto">
                <a:xfrm>
                  <a:off x="3907652" y="1504181"/>
                  <a:ext cx="43380" cy="45592"/>
                </a:xfrm>
                <a:prstGeom prst="ellipse">
                  <a:avLst/>
                </a:pr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50E1DDB3-FC44-D44F-91F4-B350067BA966}"/>
                    </a:ext>
                  </a:extLst>
                </p:cNvPr>
                <p:cNvSpPr>
                  <a:spLocks noEditPoints="1"/>
                </p:cNvSpPr>
                <p:nvPr/>
              </p:nvSpPr>
              <p:spPr bwMode="auto">
                <a:xfrm>
                  <a:off x="3427203" y="1415129"/>
                  <a:ext cx="201756" cy="210488"/>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2" name="Oval 8">
                  <a:extLst>
                    <a:ext uri="{FF2B5EF4-FFF2-40B4-BE49-F238E27FC236}">
                      <a16:creationId xmlns:a16="http://schemas.microsoft.com/office/drawing/2014/main" id="{2463C4BC-634E-094A-89ED-4C835A0133E5}"/>
                    </a:ext>
                  </a:extLst>
                </p:cNvPr>
                <p:cNvSpPr>
                  <a:spLocks noChangeArrowheads="1"/>
                </p:cNvSpPr>
                <p:nvPr/>
              </p:nvSpPr>
              <p:spPr bwMode="auto">
                <a:xfrm>
                  <a:off x="3498002" y="1489269"/>
                  <a:ext cx="59339" cy="62635"/>
                </a:xfrm>
                <a:prstGeom prst="ellipse">
                  <a:avLst/>
                </a:pr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3" name="Freeform 9">
                  <a:extLst>
                    <a:ext uri="{FF2B5EF4-FFF2-40B4-BE49-F238E27FC236}">
                      <a16:creationId xmlns:a16="http://schemas.microsoft.com/office/drawing/2014/main" id="{3C961ED6-4E55-CA4F-9C35-F092C2F28A63}"/>
                    </a:ext>
                  </a:extLst>
                </p:cNvPr>
                <p:cNvSpPr>
                  <a:spLocks/>
                </p:cNvSpPr>
                <p:nvPr/>
              </p:nvSpPr>
              <p:spPr bwMode="auto">
                <a:xfrm>
                  <a:off x="4108588" y="1808834"/>
                  <a:ext cx="118270" cy="196852"/>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4" name="Freeform 10">
                  <a:extLst>
                    <a:ext uri="{FF2B5EF4-FFF2-40B4-BE49-F238E27FC236}">
                      <a16:creationId xmlns:a16="http://schemas.microsoft.com/office/drawing/2014/main" id="{8EC10B65-8D77-DB43-A6D9-065139F0A54C}"/>
                    </a:ext>
                  </a:extLst>
                </p:cNvPr>
                <p:cNvSpPr>
                  <a:spLocks/>
                </p:cNvSpPr>
                <p:nvPr/>
              </p:nvSpPr>
              <p:spPr bwMode="auto">
                <a:xfrm>
                  <a:off x="3478767" y="1915782"/>
                  <a:ext cx="771419" cy="180235"/>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7F754F7B-223C-AF4D-8161-29DB9F91C99F}"/>
                    </a:ext>
                  </a:extLst>
                </p:cNvPr>
                <p:cNvSpPr>
                  <a:spLocks/>
                </p:cNvSpPr>
                <p:nvPr/>
              </p:nvSpPr>
              <p:spPr bwMode="auto">
                <a:xfrm>
                  <a:off x="3513553" y="1613685"/>
                  <a:ext cx="260277" cy="269714"/>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12">
                  <a:extLst>
                    <a:ext uri="{FF2B5EF4-FFF2-40B4-BE49-F238E27FC236}">
                      <a16:creationId xmlns:a16="http://schemas.microsoft.com/office/drawing/2014/main" id="{4BC39F46-8B8B-9543-BCD7-CBF5049C9E2B}"/>
                    </a:ext>
                  </a:extLst>
                </p:cNvPr>
                <p:cNvSpPr>
                  <a:spLocks/>
                </p:cNvSpPr>
                <p:nvPr/>
              </p:nvSpPr>
              <p:spPr bwMode="auto">
                <a:xfrm>
                  <a:off x="3652285" y="1462851"/>
                  <a:ext cx="185386" cy="132514"/>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sp>
              <p:nvSpPr>
                <p:cNvPr id="37" name="Freeform 13">
                  <a:extLst>
                    <a:ext uri="{FF2B5EF4-FFF2-40B4-BE49-F238E27FC236}">
                      <a16:creationId xmlns:a16="http://schemas.microsoft.com/office/drawing/2014/main" id="{6201273D-4220-7342-B4DC-7C93393E477B}"/>
                    </a:ext>
                  </a:extLst>
                </p:cNvPr>
                <p:cNvSpPr>
                  <a:spLocks/>
                </p:cNvSpPr>
                <p:nvPr/>
              </p:nvSpPr>
              <p:spPr bwMode="auto">
                <a:xfrm>
                  <a:off x="3939572" y="1583007"/>
                  <a:ext cx="226309" cy="25693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solidFill>
                  <a:schemeClr val="accent1"/>
                </a:solidFill>
                <a:ln w="22225">
                  <a:noFill/>
                  <a:round/>
                  <a:headEnd/>
                  <a:tailEnd/>
                </a:ln>
              </p:spPr>
              <p:txBody>
                <a:bodyPr vert="horz" wrap="square" lIns="91401" tIns="45700" rIns="91401" bIns="45700" numCol="1" anchor="t" anchorCtr="0" compatLnSpc="1">
                  <a:prstTxWarp prst="textNoShape">
                    <a:avLst/>
                  </a:prstTxWarp>
                </a:bodyPr>
                <a:lstStyle/>
                <a:p>
                  <a:pPr marL="0" marR="0" lvl="0" indent="0" algn="l" defTabSz="932198" rtl="0" eaLnBrk="1" fontAlgn="auto" latinLnBrk="0" hangingPunct="1">
                    <a:lnSpc>
                      <a:spcPct val="100000"/>
                    </a:lnSpc>
                    <a:spcBef>
                      <a:spcPts val="0"/>
                    </a:spcBef>
                    <a:spcAft>
                      <a:spcPts val="0"/>
                    </a:spcAft>
                    <a:buClrTx/>
                    <a:buSzTx/>
                    <a:buFontTx/>
                    <a:buNone/>
                    <a:tabLst/>
                    <a:defRPr/>
                  </a:pPr>
                  <a:endParaRPr kumimoji="0" lang="en-US" sz="2244" b="0" i="0" u="none" strike="noStrike" kern="0" cap="none" spc="0" normalizeH="0" baseline="0" noProof="0">
                    <a:ln>
                      <a:noFill/>
                    </a:ln>
                    <a:solidFill>
                      <a:prstClr val="black"/>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FA5F4712-D837-A14D-8F2C-EA05511A020D}"/>
                  </a:ext>
                </a:extLst>
              </p:cNvPr>
              <p:cNvSpPr>
                <a:spLocks noChangeAspect="1"/>
              </p:cNvSpPr>
              <p:nvPr/>
            </p:nvSpPr>
            <p:spPr bwMode="auto">
              <a:xfrm>
                <a:off x="1919536" y="5460885"/>
                <a:ext cx="967849" cy="670303"/>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5" rIns="45714" bIns="91427" numCol="1" spcCol="0" rtlCol="0" fromWordArt="0" anchor="b" anchorCtr="0" forceAA="0" compatLnSpc="1">
                <a:prstTxWarp prst="textNoShape">
                  <a:avLst/>
                </a:prstTxWarp>
                <a:noAutofit/>
              </a:bodyPr>
              <a:lstStyle/>
              <a:p>
                <a:pPr marL="0" marR="0" lvl="0" indent="0" algn="ctr" defTabSz="913971"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50" normalizeH="0" baseline="0" noProof="0" err="1">
                  <a:ln>
                    <a:noFill/>
                  </a:ln>
                  <a:solidFill>
                    <a:srgbClr val="DC3C00"/>
                  </a:solidFill>
                  <a:effectLst/>
                  <a:uLnTx/>
                  <a:uFillTx/>
                  <a:latin typeface="Segoe UI" pitchFamily="34" charset="0"/>
                  <a:ea typeface="Segoe UI" pitchFamily="34" charset="0"/>
                  <a:cs typeface="Segoe UI" pitchFamily="34" charset="0"/>
                </a:endParaRPr>
              </a:p>
            </p:txBody>
          </p:sp>
          <p:sp>
            <p:nvSpPr>
              <p:cNvPr id="27" name="Rectangle 35">
                <a:extLst>
                  <a:ext uri="{FF2B5EF4-FFF2-40B4-BE49-F238E27FC236}">
                    <a16:creationId xmlns:a16="http://schemas.microsoft.com/office/drawing/2014/main" id="{3494CF0F-A03B-914C-89A6-7F72B66F37A2}"/>
                  </a:ext>
                </a:extLst>
              </p:cNvPr>
              <p:cNvSpPr>
                <a:spLocks noChangeAspect="1"/>
              </p:cNvSpPr>
              <p:nvPr/>
            </p:nvSpPr>
            <p:spPr bwMode="auto">
              <a:xfrm>
                <a:off x="4858014" y="8309213"/>
                <a:ext cx="1075908" cy="668040"/>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21" tIns="46611" rIns="46611" bIns="93221" numCol="1" spcCol="0" rtlCol="0" fromWordArt="0" anchor="b" anchorCtr="0" forceAA="0" compatLnSpc="1">
                <a:prstTxWarp prst="textNoShape">
                  <a:avLst/>
                </a:prstTxWarp>
                <a:noAutofit/>
              </a:bodyPr>
              <a:lstStyle/>
              <a:p>
                <a:pPr marL="0" marR="0" lvl="0" indent="0" algn="ctr" defTabSz="931801" rtl="0" eaLnBrk="1" fontAlgn="base" latinLnBrk="0" hangingPunct="1">
                  <a:lnSpc>
                    <a:spcPct val="100000"/>
                  </a:lnSpc>
                  <a:spcBef>
                    <a:spcPct val="0"/>
                  </a:spcBef>
                  <a:spcAft>
                    <a:spcPct val="0"/>
                  </a:spcAft>
                  <a:buClrTx/>
                  <a:buSzTx/>
                  <a:buFontTx/>
                  <a:buNone/>
                  <a:tabLst/>
                  <a:defRPr/>
                </a:pPr>
                <a:endParaRPr kumimoji="0" lang="en-US" sz="1834" b="0" i="0" u="none" strike="noStrike" kern="1200" cap="none" spc="-51" normalizeH="0" baseline="0" noProof="0" err="1">
                  <a:ln>
                    <a:noFill/>
                  </a:ln>
                  <a:solidFill>
                    <a:srgbClr val="FF8C00"/>
                  </a:solidFill>
                  <a:effectLst/>
                  <a:uLnTx/>
                  <a:uFillTx/>
                  <a:latin typeface="Segoe UI"/>
                  <a:ea typeface="Segoe UI" pitchFamily="34" charset="0"/>
                  <a:cs typeface="Segoe UI" pitchFamily="34" charset="0"/>
                </a:endParaRPr>
              </a:p>
            </p:txBody>
          </p:sp>
          <p:sp>
            <p:nvSpPr>
              <p:cNvPr id="28" name="Freeform 94">
                <a:extLst>
                  <a:ext uri="{FF2B5EF4-FFF2-40B4-BE49-F238E27FC236}">
                    <a16:creationId xmlns:a16="http://schemas.microsoft.com/office/drawing/2014/main" id="{D2252148-49B8-3B43-A76D-E0823CD4D5DA}"/>
                  </a:ext>
                </a:extLst>
              </p:cNvPr>
              <p:cNvSpPr>
                <a:spLocks noChangeAspect="1"/>
              </p:cNvSpPr>
              <p:nvPr/>
            </p:nvSpPr>
            <p:spPr bwMode="auto">
              <a:xfrm>
                <a:off x="3251511" y="6705601"/>
                <a:ext cx="1173822" cy="1321384"/>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4" tIns="44802" rIns="44802" bIns="89604" numCol="1" spcCol="0" rtlCol="0" fromWordArt="0" anchor="b" anchorCtr="0" forceAA="0" compatLnSpc="1">
                <a:prstTxWarp prst="textNoShape">
                  <a:avLst/>
                </a:prstTxWarp>
                <a:noAutofit/>
              </a:bodyPr>
              <a:lstStyle/>
              <a:p>
                <a:pPr marL="0" marR="0" lvl="0" indent="0" algn="ctr" defTabSz="895734"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49" normalizeH="0" baseline="0" noProof="0">
                  <a:ln>
                    <a:noFill/>
                  </a:ln>
                  <a:solidFill>
                    <a:prstClr val="white"/>
                  </a:solidFill>
                  <a:effectLst/>
                  <a:uLnTx/>
                  <a:uFillTx/>
                  <a:latin typeface="Segoe UI"/>
                  <a:ea typeface="Segoe UI" pitchFamily="34" charset="0"/>
                  <a:cs typeface="Segoe UI" pitchFamily="34" charset="0"/>
                </a:endParaRPr>
              </a:p>
            </p:txBody>
          </p:sp>
        </p:grpSp>
      </p:grpSp>
      <p:sp>
        <p:nvSpPr>
          <p:cNvPr id="38" name="TextBox 37">
            <a:extLst>
              <a:ext uri="{FF2B5EF4-FFF2-40B4-BE49-F238E27FC236}">
                <a16:creationId xmlns:a16="http://schemas.microsoft.com/office/drawing/2014/main" id="{596F1BC3-D6C0-6C48-B678-7CB4502C9A4E}"/>
              </a:ext>
            </a:extLst>
          </p:cNvPr>
          <p:cNvSpPr txBox="1"/>
          <p:nvPr/>
        </p:nvSpPr>
        <p:spPr>
          <a:xfrm>
            <a:off x="632460" y="1689375"/>
            <a:ext cx="3337560" cy="193899"/>
          </a:xfrm>
          <a:prstGeom prst="rect">
            <a:avLst/>
          </a:prstGeom>
          <a:noFill/>
        </p:spPr>
        <p:txBody>
          <a:bodyPr wrap="square" lIns="0" tIns="0" rIns="0" bIns="0" rtlCol="0" anchor="ctr">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Securely connect millions of devices…</a:t>
            </a:r>
          </a:p>
        </p:txBody>
      </p:sp>
      <p:cxnSp>
        <p:nvCxnSpPr>
          <p:cNvPr id="39" name="Straight Connector 38">
            <a:extLst>
              <a:ext uri="{FF2B5EF4-FFF2-40B4-BE49-F238E27FC236}">
                <a16:creationId xmlns:a16="http://schemas.microsoft.com/office/drawing/2014/main" id="{58E93271-BC31-C247-B4D6-43D64E698BC1}"/>
              </a:ext>
            </a:extLst>
          </p:cNvPr>
          <p:cNvCxnSpPr>
            <a:cxnSpLocks/>
          </p:cNvCxnSpPr>
          <p:nvPr/>
        </p:nvCxnSpPr>
        <p:spPr>
          <a:xfrm>
            <a:off x="735416" y="2121036"/>
            <a:ext cx="313164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D2166B90-6DEB-1A4B-BD31-8E22275AA4A0}"/>
              </a:ext>
            </a:extLst>
          </p:cNvPr>
          <p:cNvGrpSpPr/>
          <p:nvPr/>
        </p:nvGrpSpPr>
        <p:grpSpPr>
          <a:xfrm>
            <a:off x="3732464" y="3656660"/>
            <a:ext cx="4727698" cy="138498"/>
            <a:chOff x="7464928" y="6033443"/>
            <a:chExt cx="9455395" cy="276996"/>
          </a:xfrm>
        </p:grpSpPr>
        <p:sp>
          <p:nvSpPr>
            <p:cNvPr id="41" name="TextBox 40">
              <a:extLst>
                <a:ext uri="{FF2B5EF4-FFF2-40B4-BE49-F238E27FC236}">
                  <a16:creationId xmlns:a16="http://schemas.microsoft.com/office/drawing/2014/main" id="{F198C600-0A37-5049-9738-B7E27AFEE321}"/>
                </a:ext>
              </a:extLst>
            </p:cNvPr>
            <p:cNvSpPr txBox="1"/>
            <p:nvPr/>
          </p:nvSpPr>
          <p:spPr>
            <a:xfrm>
              <a:off x="8068414" y="6033443"/>
              <a:ext cx="8339317" cy="276996"/>
            </a:xfrm>
            <a:prstGeom prst="rect">
              <a:avLst/>
            </a:prstGeom>
            <a:solidFill>
              <a:schemeClr val="bg1"/>
            </a:solidFill>
          </p:spPr>
          <p:txBody>
            <a:bodyPr wrap="square" lIns="0" tIns="0" rIns="0" bIns="0" rtlCol="0">
              <a:spAutoFit/>
            </a:bodyPr>
            <a:lstStyle/>
            <a:p>
              <a:pPr marL="0" marR="0" lvl="0" indent="0" algn="just" defTabSz="91427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lumMod val="50000"/>
                      <a:alpha val="55000"/>
                    </a:prstClr>
                  </a:solidFill>
                  <a:effectLst/>
                  <a:uLnTx/>
                  <a:uFillTx/>
                  <a:latin typeface="Segoe UI"/>
                  <a:ea typeface="+mn-ea"/>
                  <a:cs typeface="+mn-cs"/>
                </a:rPr>
                <a:t>1010101011010101101000101010101011101000101010101010101010101</a:t>
              </a:r>
            </a:p>
          </p:txBody>
        </p:sp>
        <p:cxnSp>
          <p:nvCxnSpPr>
            <p:cNvPr id="42" name="Straight Arrow Connector 41">
              <a:extLst>
                <a:ext uri="{FF2B5EF4-FFF2-40B4-BE49-F238E27FC236}">
                  <a16:creationId xmlns:a16="http://schemas.microsoft.com/office/drawing/2014/main" id="{9FD4EB12-406C-2E48-9799-421CD9300400}"/>
                </a:ext>
              </a:extLst>
            </p:cNvPr>
            <p:cNvCxnSpPr>
              <a:cxnSpLocks/>
            </p:cNvCxnSpPr>
            <p:nvPr/>
          </p:nvCxnSpPr>
          <p:spPr>
            <a:xfrm flipH="1">
              <a:off x="7464928" y="6152851"/>
              <a:ext cx="9455395" cy="0"/>
            </a:xfrm>
            <a:prstGeom prst="straightConnector1">
              <a:avLst/>
            </a:prstGeom>
            <a:solidFill>
              <a:schemeClr val="bg1">
                <a:lumMod val="95000"/>
              </a:schemeClr>
            </a:solidFill>
            <a:ln w="9525">
              <a:solidFill>
                <a:schemeClr val="bg1">
                  <a:lumMod val="75000"/>
                </a:schemeClr>
              </a:solidFill>
              <a:headEnd type="none"/>
              <a:tailEnd type="triangle" w="sm" len="sm"/>
            </a:ln>
          </p:spPr>
        </p:cxnSp>
      </p:grpSp>
      <p:grpSp>
        <p:nvGrpSpPr>
          <p:cNvPr id="43" name="Group 42">
            <a:extLst>
              <a:ext uri="{FF2B5EF4-FFF2-40B4-BE49-F238E27FC236}">
                <a16:creationId xmlns:a16="http://schemas.microsoft.com/office/drawing/2014/main" id="{D8A32889-F111-BF44-88AA-713E7E916476}"/>
              </a:ext>
            </a:extLst>
          </p:cNvPr>
          <p:cNvGrpSpPr/>
          <p:nvPr/>
        </p:nvGrpSpPr>
        <p:grpSpPr>
          <a:xfrm>
            <a:off x="3732464" y="3890404"/>
            <a:ext cx="4727697" cy="138498"/>
            <a:chOff x="7464928" y="6500931"/>
            <a:chExt cx="9455393" cy="276996"/>
          </a:xfrm>
        </p:grpSpPr>
        <p:cxnSp>
          <p:nvCxnSpPr>
            <p:cNvPr id="44" name="Straight Arrow Connector 43">
              <a:extLst>
                <a:ext uri="{FF2B5EF4-FFF2-40B4-BE49-F238E27FC236}">
                  <a16:creationId xmlns:a16="http://schemas.microsoft.com/office/drawing/2014/main" id="{61301BEC-D690-1D41-BC48-4E2DE1F08D6F}"/>
                </a:ext>
              </a:extLst>
            </p:cNvPr>
            <p:cNvCxnSpPr>
              <a:cxnSpLocks/>
            </p:cNvCxnSpPr>
            <p:nvPr/>
          </p:nvCxnSpPr>
          <p:spPr>
            <a:xfrm flipV="1">
              <a:off x="7464928" y="6631029"/>
              <a:ext cx="9455393" cy="79384"/>
            </a:xfrm>
            <a:prstGeom prst="straightConnector1">
              <a:avLst/>
            </a:prstGeom>
            <a:solidFill>
              <a:schemeClr val="bg1">
                <a:lumMod val="95000"/>
              </a:schemeClr>
            </a:solidFill>
            <a:ln w="9525">
              <a:solidFill>
                <a:schemeClr val="bg1">
                  <a:lumMod val="75000"/>
                </a:schemeClr>
              </a:solidFill>
              <a:headEnd type="none"/>
              <a:tailEnd type="triangle" w="sm" len="sm"/>
            </a:ln>
          </p:spPr>
        </p:cxnSp>
        <p:sp>
          <p:nvSpPr>
            <p:cNvPr id="45" name="TextBox 44">
              <a:extLst>
                <a:ext uri="{FF2B5EF4-FFF2-40B4-BE49-F238E27FC236}">
                  <a16:creationId xmlns:a16="http://schemas.microsoft.com/office/drawing/2014/main" id="{F7AFB681-CD63-7C4A-BA02-D3A41EDF55DA}"/>
                </a:ext>
              </a:extLst>
            </p:cNvPr>
            <p:cNvSpPr txBox="1"/>
            <p:nvPr/>
          </p:nvSpPr>
          <p:spPr>
            <a:xfrm>
              <a:off x="8193138" y="6500931"/>
              <a:ext cx="8155389" cy="276996"/>
            </a:xfrm>
            <a:prstGeom prst="rect">
              <a:avLst/>
            </a:prstGeom>
            <a:solidFill>
              <a:schemeClr val="bg1"/>
            </a:solidFill>
          </p:spPr>
          <p:txBody>
            <a:bodyPr wrap="square" lIns="0" tIns="0" rIns="0" bIns="0" rtlCol="0">
              <a:spAutoFit/>
            </a:bodyPr>
            <a:lstStyle/>
            <a:p>
              <a:pPr marL="0" marR="0" lvl="0" indent="0" algn="just" defTabSz="914272"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lumMod val="50000"/>
                      <a:alpha val="55000"/>
                    </a:prstClr>
                  </a:solidFill>
                  <a:effectLst/>
                  <a:uLnTx/>
                  <a:uFillTx/>
                  <a:latin typeface="Segoe UI"/>
                  <a:ea typeface="+mn-ea"/>
                  <a:cs typeface="+mn-cs"/>
                </a:rPr>
                <a:t>10101010110010101101000101010101011101000101010110101011010</a:t>
              </a:r>
            </a:p>
          </p:txBody>
        </p:sp>
      </p:grpSp>
      <p:grpSp>
        <p:nvGrpSpPr>
          <p:cNvPr id="46" name="Group 45">
            <a:extLst>
              <a:ext uri="{FF2B5EF4-FFF2-40B4-BE49-F238E27FC236}">
                <a16:creationId xmlns:a16="http://schemas.microsoft.com/office/drawing/2014/main" id="{3063AFF7-0A9D-AC40-A956-29E37147BD32}"/>
              </a:ext>
            </a:extLst>
          </p:cNvPr>
          <p:cNvGrpSpPr/>
          <p:nvPr/>
        </p:nvGrpSpPr>
        <p:grpSpPr>
          <a:xfrm>
            <a:off x="5519739" y="3284208"/>
            <a:ext cx="1152523" cy="1152522"/>
            <a:chOff x="11039479" y="5288538"/>
            <a:chExt cx="2305046" cy="2305044"/>
          </a:xfrm>
        </p:grpSpPr>
        <p:sp>
          <p:nvSpPr>
            <p:cNvPr id="47" name="Oval 46">
              <a:extLst>
                <a:ext uri="{FF2B5EF4-FFF2-40B4-BE49-F238E27FC236}">
                  <a16:creationId xmlns:a16="http://schemas.microsoft.com/office/drawing/2014/main" id="{E2F7F52B-5C1A-F44A-81F0-4DC268FBF9D6}"/>
                </a:ext>
              </a:extLst>
            </p:cNvPr>
            <p:cNvSpPr/>
            <p:nvPr/>
          </p:nvSpPr>
          <p:spPr bwMode="auto">
            <a:xfrm>
              <a:off x="11039479" y="5288538"/>
              <a:ext cx="2305046" cy="2305044"/>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48" name="Trusted">
              <a:extLst>
                <a:ext uri="{FF2B5EF4-FFF2-40B4-BE49-F238E27FC236}">
                  <a16:creationId xmlns:a16="http://schemas.microsoft.com/office/drawing/2014/main" id="{93260BEF-6D64-B640-A125-17B7D43BBC17}"/>
                </a:ext>
              </a:extLst>
            </p:cNvPr>
            <p:cNvSpPr>
              <a:spLocks noChangeAspect="1" noEditPoints="1"/>
            </p:cNvSpPr>
            <p:nvPr/>
          </p:nvSpPr>
          <p:spPr bwMode="auto">
            <a:xfrm>
              <a:off x="11833621" y="5910793"/>
              <a:ext cx="716761" cy="1060535"/>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1"/>
            </a:solidFill>
            <a:ln w="38100">
              <a:noFill/>
            </a:ln>
          </p:spPr>
          <p:txBody>
            <a:bodyPr vert="horz" wrap="square" lIns="91427" tIns="45714" rIns="91427" bIns="45714" numCol="1" anchor="t" anchorCtr="0" compatLnSpc="1">
              <a:prstTxWarp prst="textNoShape">
                <a:avLst/>
              </a:prstTxWarp>
            </a:bodyPr>
            <a:lstStyle/>
            <a:p>
              <a:pPr marL="0" marR="0" lvl="0" indent="0" algn="l" defTabSz="9326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9" name="TextBox 48">
            <a:extLst>
              <a:ext uri="{FF2B5EF4-FFF2-40B4-BE49-F238E27FC236}">
                <a16:creationId xmlns:a16="http://schemas.microsoft.com/office/drawing/2014/main" id="{D55A24D5-2700-3245-8CA6-828D5F22B6C0}"/>
              </a:ext>
            </a:extLst>
          </p:cNvPr>
          <p:cNvSpPr txBox="1"/>
          <p:nvPr/>
        </p:nvSpPr>
        <p:spPr>
          <a:xfrm>
            <a:off x="4427220" y="1689375"/>
            <a:ext cx="3337560" cy="193899"/>
          </a:xfrm>
          <a:prstGeom prst="rect">
            <a:avLst/>
          </a:prstGeom>
          <a:noFill/>
        </p:spPr>
        <p:txBody>
          <a:bodyPr wrap="square" lIns="0" tIns="0" rIns="0" bIns="0" rtlCol="0" anchor="ctr">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…over a secure internet connection…</a:t>
            </a:r>
          </a:p>
        </p:txBody>
      </p:sp>
      <p:cxnSp>
        <p:nvCxnSpPr>
          <p:cNvPr id="50" name="Straight Connector 49">
            <a:extLst>
              <a:ext uri="{FF2B5EF4-FFF2-40B4-BE49-F238E27FC236}">
                <a16:creationId xmlns:a16="http://schemas.microsoft.com/office/drawing/2014/main" id="{DF64DE14-E6CB-0342-A3B6-4442C268A593}"/>
              </a:ext>
            </a:extLst>
          </p:cNvPr>
          <p:cNvCxnSpPr>
            <a:cxnSpLocks/>
          </p:cNvCxnSpPr>
          <p:nvPr/>
        </p:nvCxnSpPr>
        <p:spPr>
          <a:xfrm>
            <a:off x="4530176" y="2121036"/>
            <a:ext cx="313164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CDDB719-628A-5744-AD03-ABC2C044D859}"/>
              </a:ext>
            </a:extLst>
          </p:cNvPr>
          <p:cNvSpPr txBox="1"/>
          <p:nvPr/>
        </p:nvSpPr>
        <p:spPr>
          <a:xfrm>
            <a:off x="8221980" y="1592426"/>
            <a:ext cx="3337560" cy="387798"/>
          </a:xfrm>
          <a:prstGeom prst="rect">
            <a:avLst/>
          </a:prstGeom>
          <a:noFill/>
        </p:spPr>
        <p:txBody>
          <a:bodyPr wrap="square" lIns="0" tIns="0" rIns="0" bIns="0" rtlCol="0" anchor="ctr">
            <a:spAutoFit/>
          </a:bodyPr>
          <a:lstStyle/>
          <a:p>
            <a:pPr marL="0" marR="0" lvl="0" indent="0" algn="ctr" defTabSz="914272"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…to Microsoft Azure – built with security from the ground up</a:t>
            </a:r>
          </a:p>
        </p:txBody>
      </p:sp>
      <p:cxnSp>
        <p:nvCxnSpPr>
          <p:cNvPr id="52" name="Straight Connector 51">
            <a:extLst>
              <a:ext uri="{FF2B5EF4-FFF2-40B4-BE49-F238E27FC236}">
                <a16:creationId xmlns:a16="http://schemas.microsoft.com/office/drawing/2014/main" id="{1B0D510B-ABAB-9642-9DB3-1DCA2CD7F486}"/>
              </a:ext>
            </a:extLst>
          </p:cNvPr>
          <p:cNvCxnSpPr>
            <a:cxnSpLocks/>
          </p:cNvCxnSpPr>
          <p:nvPr/>
        </p:nvCxnSpPr>
        <p:spPr>
          <a:xfrm>
            <a:off x="8324936" y="2121036"/>
            <a:ext cx="3131648"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B43E9E2-D688-254B-A7B5-C2C72448E9F1}"/>
              </a:ext>
            </a:extLst>
          </p:cNvPr>
          <p:cNvGrpSpPr/>
          <p:nvPr/>
        </p:nvGrpSpPr>
        <p:grpSpPr>
          <a:xfrm>
            <a:off x="8203865" y="2450716"/>
            <a:ext cx="3339629" cy="3671554"/>
            <a:chOff x="16620732" y="3621554"/>
            <a:chExt cx="6679257" cy="7343108"/>
          </a:xfrm>
        </p:grpSpPr>
        <p:sp>
          <p:nvSpPr>
            <p:cNvPr id="54" name="Rectangle 53">
              <a:extLst>
                <a:ext uri="{FF2B5EF4-FFF2-40B4-BE49-F238E27FC236}">
                  <a16:creationId xmlns:a16="http://schemas.microsoft.com/office/drawing/2014/main" id="{AE6A0A39-FD13-4B4F-8446-BEF053D53DB0}"/>
                </a:ext>
              </a:extLst>
            </p:cNvPr>
            <p:cNvSpPr/>
            <p:nvPr/>
          </p:nvSpPr>
          <p:spPr bwMode="auto">
            <a:xfrm>
              <a:off x="16620732" y="9439686"/>
              <a:ext cx="6679257" cy="152497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284" numCol="1" spcCol="0" rtlCol="0" fromWordArt="0" anchor="t" anchorCtr="0" forceAA="0" compatLnSpc="1">
              <a:prstTxWarp prst="textNoShape">
                <a:avLst/>
              </a:prstTxWarp>
              <a:noAutofit/>
            </a:bodyPr>
            <a:lstStyle/>
            <a:p>
              <a:pPr marL="0" marR="0" lvl="0" indent="0" algn="ctr" defTabSz="914272" rtl="0" eaLnBrk="1" fontAlgn="auto" latinLnBrk="0" hangingPunct="1">
                <a:lnSpc>
                  <a:spcPct val="100000"/>
                </a:lnSpc>
                <a:spcBef>
                  <a:spcPts val="0"/>
                </a:spcBef>
                <a:spcAft>
                  <a:spcPts val="300"/>
                </a:spcAft>
                <a:buClrTx/>
                <a:buSzTx/>
                <a:buFontTx/>
                <a:buNone/>
                <a:tabLst/>
                <a:defRPr/>
              </a:pPr>
              <a:r>
                <a:rPr kumimoji="0" lang="en-US" sz="1600" b="1"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Cloud Security</a:t>
              </a:r>
            </a:p>
            <a:p>
              <a:pPr marL="0" marR="0" lvl="0" indent="0" algn="ctr" defTabSz="914272" rtl="0" eaLnBrk="1" fontAlgn="auto" latinLnBrk="0" hangingPunct="1">
                <a:lnSpc>
                  <a:spcPct val="100000"/>
                </a:lnSpc>
                <a:spcBef>
                  <a:spcPts val="294"/>
                </a:spcBef>
                <a:spcAft>
                  <a:spcPts val="0"/>
                </a:spcAft>
                <a:buClrTx/>
                <a:buSzTx/>
                <a:buFontTx/>
                <a:buNone/>
                <a:tabLst/>
                <a:defRPr/>
              </a:pPr>
              <a:r>
                <a:rPr kumimoji="0" lang="en-US" sz="1200" b="0"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IoT Hub | Windows IoT | Azure Sphere Services</a:t>
              </a:r>
            </a:p>
            <a:p>
              <a:pPr marL="0" marR="0" lvl="0" indent="0" algn="ctr" defTabSz="914272" rtl="0" eaLnBrk="1" fontAlgn="auto" latinLnBrk="0" hangingPunct="1">
                <a:lnSpc>
                  <a:spcPct val="100000"/>
                </a:lnSpc>
                <a:spcBef>
                  <a:spcPts val="294"/>
                </a:spcBef>
                <a:spcAft>
                  <a:spcPts val="0"/>
                </a:spcAft>
                <a:buClrTx/>
                <a:buSzTx/>
                <a:buFontTx/>
                <a:buNone/>
                <a:tabLst/>
                <a:defRPr/>
              </a:pPr>
              <a:r>
                <a:rPr kumimoji="0" lang="en-US" sz="1200" b="0"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rPr>
                <a:t>Azure Trust Center | Azure Compliance Offerings</a:t>
              </a:r>
            </a:p>
            <a:p>
              <a:pPr marL="0" marR="0" lvl="0" indent="0" algn="ctr" defTabSz="914272" rtl="0" eaLnBrk="1" fontAlgn="auto" latinLnBrk="0" hangingPunct="1">
                <a:lnSpc>
                  <a:spcPct val="100000"/>
                </a:lnSpc>
                <a:spcBef>
                  <a:spcPts val="294"/>
                </a:spcBef>
                <a:spcAft>
                  <a:spcPts val="0"/>
                </a:spcAft>
                <a:buClrTx/>
                <a:buSzTx/>
                <a:buFontTx/>
                <a:buNone/>
                <a:tabLst/>
                <a:defRPr/>
              </a:pPr>
              <a:endParaRPr kumimoji="0" lang="en-US" sz="1200" b="0" i="0" u="none" strike="noStrike" kern="0" cap="none" spc="0" normalizeH="0" baseline="0" noProof="0">
                <a:ln>
                  <a:noFill/>
                </a:ln>
                <a:solidFill>
                  <a:srgbClr val="000000">
                    <a:lumMod val="75000"/>
                    <a:lumOff val="25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55" name="Group 54">
              <a:extLst>
                <a:ext uri="{FF2B5EF4-FFF2-40B4-BE49-F238E27FC236}">
                  <a16:creationId xmlns:a16="http://schemas.microsoft.com/office/drawing/2014/main" id="{5CC4AFBD-2A52-FB46-9B26-36060C73197E}"/>
                </a:ext>
              </a:extLst>
            </p:cNvPr>
            <p:cNvGrpSpPr/>
            <p:nvPr/>
          </p:nvGrpSpPr>
          <p:grpSpPr>
            <a:xfrm>
              <a:off x="17132081" y="3621554"/>
              <a:ext cx="5639010" cy="5639010"/>
              <a:chOff x="17188832" y="3488872"/>
              <a:chExt cx="6431280" cy="6431280"/>
            </a:xfrm>
          </p:grpSpPr>
          <p:sp>
            <p:nvSpPr>
              <p:cNvPr id="56" name="Oval 55">
                <a:extLst>
                  <a:ext uri="{FF2B5EF4-FFF2-40B4-BE49-F238E27FC236}">
                    <a16:creationId xmlns:a16="http://schemas.microsoft.com/office/drawing/2014/main" id="{F8226453-D04A-454E-9081-AF0B66AAA6CF}"/>
                  </a:ext>
                </a:extLst>
              </p:cNvPr>
              <p:cNvSpPr/>
              <p:nvPr/>
            </p:nvSpPr>
            <p:spPr bwMode="auto">
              <a:xfrm>
                <a:off x="17188832" y="3488872"/>
                <a:ext cx="6431280" cy="6431280"/>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nvGrpSpPr>
              <p:cNvPr id="57" name="Group 56">
                <a:extLst>
                  <a:ext uri="{FF2B5EF4-FFF2-40B4-BE49-F238E27FC236}">
                    <a16:creationId xmlns:a16="http://schemas.microsoft.com/office/drawing/2014/main" id="{09EB4569-8B3F-B04F-81F9-00E1AFE4039D}"/>
                  </a:ext>
                </a:extLst>
              </p:cNvPr>
              <p:cNvGrpSpPr/>
              <p:nvPr/>
            </p:nvGrpSpPr>
            <p:grpSpPr>
              <a:xfrm>
                <a:off x="17816916" y="5230106"/>
                <a:ext cx="5058008" cy="2948812"/>
                <a:chOff x="16225278" y="-8407340"/>
                <a:chExt cx="6610843" cy="3854114"/>
              </a:xfrm>
            </p:grpSpPr>
            <p:sp>
              <p:nvSpPr>
                <p:cNvPr id="58" name="Freeform 60">
                  <a:extLst>
                    <a:ext uri="{FF2B5EF4-FFF2-40B4-BE49-F238E27FC236}">
                      <a16:creationId xmlns:a16="http://schemas.microsoft.com/office/drawing/2014/main" id="{A66E2362-215A-8C44-8CFB-E556B453117F}"/>
                    </a:ext>
                  </a:extLst>
                </p:cNvPr>
                <p:cNvSpPr/>
                <p:nvPr/>
              </p:nvSpPr>
              <p:spPr bwMode="auto">
                <a:xfrm>
                  <a:off x="16535307" y="-8407340"/>
                  <a:ext cx="6300814" cy="3854114"/>
                </a:xfrm>
                <a:custGeom>
                  <a:avLst/>
                  <a:gdLst>
                    <a:gd name="connsiteX0" fmla="*/ 0 w 4135535"/>
                    <a:gd name="connsiteY0" fmla="*/ 1718038 h 2529644"/>
                    <a:gd name="connsiteX1" fmla="*/ 0 w 4135535"/>
                    <a:gd name="connsiteY1" fmla="*/ 1718039 h 2529644"/>
                    <a:gd name="connsiteX2" fmla="*/ 0 w 4135535"/>
                    <a:gd name="connsiteY2" fmla="*/ 1718039 h 2529644"/>
                    <a:gd name="connsiteX3" fmla="*/ 2787327 w 4135535"/>
                    <a:gd name="connsiteY3" fmla="*/ 0 h 2529644"/>
                    <a:gd name="connsiteX4" fmla="*/ 3645761 w 4135535"/>
                    <a:gd name="connsiteY4" fmla="*/ 858434 h 2529644"/>
                    <a:gd name="connsiteX5" fmla="*/ 3634683 w 4135535"/>
                    <a:gd name="connsiteY5" fmla="*/ 968325 h 2529644"/>
                    <a:gd name="connsiteX6" fmla="*/ 3639843 w 4135535"/>
                    <a:gd name="connsiteY6" fmla="*/ 970214 h 2529644"/>
                    <a:gd name="connsiteX7" fmla="*/ 4135535 w 4135535"/>
                    <a:gd name="connsiteY7" fmla="*/ 1718039 h 2529644"/>
                    <a:gd name="connsiteX8" fmla="*/ 4135534 w 4135535"/>
                    <a:gd name="connsiteY8" fmla="*/ 1718039 h 2529644"/>
                    <a:gd name="connsiteX9" fmla="*/ 3323929 w 4135535"/>
                    <a:gd name="connsiteY9" fmla="*/ 2529644 h 2529644"/>
                    <a:gd name="connsiteX10" fmla="*/ 811605 w 4135535"/>
                    <a:gd name="connsiteY10" fmla="*/ 2529643 h 2529644"/>
                    <a:gd name="connsiteX11" fmla="*/ 16489 w 4135535"/>
                    <a:gd name="connsiteY11" fmla="*/ 1881605 h 2529644"/>
                    <a:gd name="connsiteX12" fmla="*/ 0 w 4135535"/>
                    <a:gd name="connsiteY12" fmla="*/ 1718039 h 2529644"/>
                    <a:gd name="connsiteX13" fmla="*/ 16489 w 4135535"/>
                    <a:gd name="connsiteY13" fmla="*/ 1554472 h 2529644"/>
                    <a:gd name="connsiteX14" fmla="*/ 811605 w 4135535"/>
                    <a:gd name="connsiteY14" fmla="*/ 906434 h 2529644"/>
                    <a:gd name="connsiteX15" fmla="*/ 929688 w 4135535"/>
                    <a:gd name="connsiteY15" fmla="*/ 906434 h 2529644"/>
                    <a:gd name="connsiteX16" fmla="*/ 959711 w 4135535"/>
                    <a:gd name="connsiteY16" fmla="*/ 809715 h 2529644"/>
                    <a:gd name="connsiteX17" fmla="*/ 1613728 w 4135535"/>
                    <a:gd name="connsiteY17" fmla="*/ 376204 h 2529644"/>
                    <a:gd name="connsiteX18" fmla="*/ 2010582 w 4135535"/>
                    <a:gd name="connsiteY18" fmla="*/ 497426 h 2529644"/>
                    <a:gd name="connsiteX19" fmla="*/ 2010826 w 4135535"/>
                    <a:gd name="connsiteY19" fmla="*/ 497628 h 2529644"/>
                    <a:gd name="connsiteX20" fmla="*/ 2075500 w 4135535"/>
                    <a:gd name="connsiteY20" fmla="*/ 378476 h 2529644"/>
                    <a:gd name="connsiteX21" fmla="*/ 2787327 w 4135535"/>
                    <a:gd name="connsiteY21" fmla="*/ 0 h 252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5535" h="2529644">
                      <a:moveTo>
                        <a:pt x="0" y="1718038"/>
                      </a:moveTo>
                      <a:lnTo>
                        <a:pt x="0" y="1718039"/>
                      </a:lnTo>
                      <a:lnTo>
                        <a:pt x="0" y="1718039"/>
                      </a:lnTo>
                      <a:close/>
                      <a:moveTo>
                        <a:pt x="2787327" y="0"/>
                      </a:moveTo>
                      <a:cubicBezTo>
                        <a:pt x="3261427" y="0"/>
                        <a:pt x="3645761" y="384334"/>
                        <a:pt x="3645761" y="858434"/>
                      </a:cubicBezTo>
                      <a:lnTo>
                        <a:pt x="3634683" y="968325"/>
                      </a:lnTo>
                      <a:lnTo>
                        <a:pt x="3639843" y="970214"/>
                      </a:lnTo>
                      <a:cubicBezTo>
                        <a:pt x="3931141" y="1093422"/>
                        <a:pt x="4135535" y="1381861"/>
                        <a:pt x="4135535" y="1718039"/>
                      </a:cubicBezTo>
                      <a:lnTo>
                        <a:pt x="4135534" y="1718039"/>
                      </a:lnTo>
                      <a:cubicBezTo>
                        <a:pt x="4135534" y="2166276"/>
                        <a:pt x="3772166" y="2529644"/>
                        <a:pt x="3323929" y="2529644"/>
                      </a:cubicBezTo>
                      <a:lnTo>
                        <a:pt x="811605" y="2529643"/>
                      </a:lnTo>
                      <a:cubicBezTo>
                        <a:pt x="419397" y="2529643"/>
                        <a:pt x="92168" y="2251440"/>
                        <a:pt x="16489" y="1881605"/>
                      </a:cubicBezTo>
                      <a:lnTo>
                        <a:pt x="0" y="1718039"/>
                      </a:lnTo>
                      <a:lnTo>
                        <a:pt x="16489" y="1554472"/>
                      </a:lnTo>
                      <a:cubicBezTo>
                        <a:pt x="92168" y="1184638"/>
                        <a:pt x="419397" y="906434"/>
                        <a:pt x="811605" y="906434"/>
                      </a:cubicBezTo>
                      <a:lnTo>
                        <a:pt x="929688" y="906434"/>
                      </a:lnTo>
                      <a:lnTo>
                        <a:pt x="959711" y="809715"/>
                      </a:lnTo>
                      <a:cubicBezTo>
                        <a:pt x="1067464" y="554959"/>
                        <a:pt x="1319721" y="376204"/>
                        <a:pt x="1613728" y="376204"/>
                      </a:cubicBezTo>
                      <a:cubicBezTo>
                        <a:pt x="1760732" y="376204"/>
                        <a:pt x="1897298" y="420893"/>
                        <a:pt x="2010582" y="497426"/>
                      </a:cubicBezTo>
                      <a:lnTo>
                        <a:pt x="2010826" y="497628"/>
                      </a:lnTo>
                      <a:lnTo>
                        <a:pt x="2075500" y="378476"/>
                      </a:lnTo>
                      <a:cubicBezTo>
                        <a:pt x="2229767" y="150131"/>
                        <a:pt x="2491014" y="0"/>
                        <a:pt x="2787327" y="0"/>
                      </a:cubicBezTo>
                      <a:close/>
                    </a:path>
                  </a:pathLst>
                </a:custGeom>
                <a:noFill/>
                <a:ln w="412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59" name="Oval 58">
                  <a:extLst>
                    <a:ext uri="{FF2B5EF4-FFF2-40B4-BE49-F238E27FC236}">
                      <a16:creationId xmlns:a16="http://schemas.microsoft.com/office/drawing/2014/main" id="{B2EC7637-1A8B-1741-9A7A-6F9E75074BB9}"/>
                    </a:ext>
                  </a:extLst>
                </p:cNvPr>
                <p:cNvSpPr/>
                <p:nvPr/>
              </p:nvSpPr>
              <p:spPr bwMode="auto">
                <a:xfrm>
                  <a:off x="16225278" y="-7087891"/>
                  <a:ext cx="1552572" cy="1552572"/>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60" name="Trusted">
                  <a:extLst>
                    <a:ext uri="{FF2B5EF4-FFF2-40B4-BE49-F238E27FC236}">
                      <a16:creationId xmlns:a16="http://schemas.microsoft.com/office/drawing/2014/main" id="{9590E4F0-C913-4F48-9315-E32736925BD4}"/>
                    </a:ext>
                  </a:extLst>
                </p:cNvPr>
                <p:cNvSpPr>
                  <a:spLocks noChangeAspect="1" noEditPoints="1"/>
                </p:cNvSpPr>
                <p:nvPr/>
              </p:nvSpPr>
              <p:spPr bwMode="auto">
                <a:xfrm>
                  <a:off x="16664249" y="-6823198"/>
                  <a:ext cx="596373" cy="882408"/>
                </a:xfrm>
                <a:custGeom>
                  <a:avLst/>
                  <a:gdLst>
                    <a:gd name="T0" fmla="*/ 270 w 270"/>
                    <a:gd name="T1" fmla="*/ 260 h 400"/>
                    <a:gd name="T2" fmla="*/ 270 w 270"/>
                    <a:gd name="T3" fmla="*/ 166 h 400"/>
                    <a:gd name="T4" fmla="*/ 241 w 270"/>
                    <a:gd name="T5" fmla="*/ 164 h 400"/>
                    <a:gd name="T6" fmla="*/ 241 w 270"/>
                    <a:gd name="T7" fmla="*/ 106 h 400"/>
                    <a:gd name="T8" fmla="*/ 135 w 270"/>
                    <a:gd name="T9" fmla="*/ 0 h 400"/>
                    <a:gd name="T10" fmla="*/ 29 w 270"/>
                    <a:gd name="T11" fmla="*/ 106 h 400"/>
                    <a:gd name="T12" fmla="*/ 29 w 270"/>
                    <a:gd name="T13" fmla="*/ 164 h 400"/>
                    <a:gd name="T14" fmla="*/ 0 w 270"/>
                    <a:gd name="T15" fmla="*/ 166 h 400"/>
                    <a:gd name="T16" fmla="*/ 0 w 270"/>
                    <a:gd name="T17" fmla="*/ 260 h 400"/>
                    <a:gd name="T18" fmla="*/ 0 w 270"/>
                    <a:gd name="T19" fmla="*/ 297 h 400"/>
                    <a:gd name="T20" fmla="*/ 0 w 270"/>
                    <a:gd name="T21" fmla="*/ 391 h 400"/>
                    <a:gd name="T22" fmla="*/ 135 w 270"/>
                    <a:gd name="T23" fmla="*/ 400 h 400"/>
                    <a:gd name="T24" fmla="*/ 270 w 270"/>
                    <a:gd name="T25" fmla="*/ 391 h 400"/>
                    <a:gd name="T26" fmla="*/ 270 w 270"/>
                    <a:gd name="T27" fmla="*/ 297 h 400"/>
                    <a:gd name="T28" fmla="*/ 270 w 270"/>
                    <a:gd name="T29" fmla="*/ 297 h 400"/>
                    <a:gd name="T30" fmla="*/ 270 w 270"/>
                    <a:gd name="T31" fmla="*/ 260 h 400"/>
                    <a:gd name="T32" fmla="*/ 151 w 270"/>
                    <a:gd name="T33" fmla="*/ 314 h 400"/>
                    <a:gd name="T34" fmla="*/ 137 w 270"/>
                    <a:gd name="T35" fmla="*/ 314 h 400"/>
                    <a:gd name="T36" fmla="*/ 133 w 270"/>
                    <a:gd name="T37" fmla="*/ 314 h 400"/>
                    <a:gd name="T38" fmla="*/ 119 w 270"/>
                    <a:gd name="T39" fmla="*/ 314 h 400"/>
                    <a:gd name="T40" fmla="*/ 129 w 270"/>
                    <a:gd name="T41" fmla="*/ 277 h 400"/>
                    <a:gd name="T42" fmla="*/ 119 w 270"/>
                    <a:gd name="T43" fmla="*/ 262 h 400"/>
                    <a:gd name="T44" fmla="*/ 135 w 270"/>
                    <a:gd name="T45" fmla="*/ 246 h 400"/>
                    <a:gd name="T46" fmla="*/ 151 w 270"/>
                    <a:gd name="T47" fmla="*/ 262 h 400"/>
                    <a:gd name="T48" fmla="*/ 141 w 270"/>
                    <a:gd name="T49" fmla="*/ 277 h 400"/>
                    <a:gd name="T50" fmla="*/ 151 w 270"/>
                    <a:gd name="T51" fmla="*/ 314 h 400"/>
                    <a:gd name="T52" fmla="*/ 209 w 270"/>
                    <a:gd name="T53" fmla="*/ 162 h 400"/>
                    <a:gd name="T54" fmla="*/ 135 w 270"/>
                    <a:gd name="T55" fmla="*/ 157 h 400"/>
                    <a:gd name="T56" fmla="*/ 61 w 270"/>
                    <a:gd name="T57" fmla="*/ 162 h 400"/>
                    <a:gd name="T58" fmla="*/ 61 w 270"/>
                    <a:gd name="T59" fmla="*/ 106 h 400"/>
                    <a:gd name="T60" fmla="*/ 135 w 270"/>
                    <a:gd name="T61" fmla="*/ 32 h 400"/>
                    <a:gd name="T62" fmla="*/ 209 w 270"/>
                    <a:gd name="T63" fmla="*/ 106 h 400"/>
                    <a:gd name="T64" fmla="*/ 209 w 270"/>
                    <a:gd name="T65" fmla="*/ 16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0" h="400">
                      <a:moveTo>
                        <a:pt x="270" y="260"/>
                      </a:moveTo>
                      <a:cubicBezTo>
                        <a:pt x="270" y="166"/>
                        <a:pt x="270" y="166"/>
                        <a:pt x="270" y="166"/>
                      </a:cubicBezTo>
                      <a:cubicBezTo>
                        <a:pt x="241" y="164"/>
                        <a:pt x="241" y="164"/>
                        <a:pt x="241" y="164"/>
                      </a:cubicBezTo>
                      <a:cubicBezTo>
                        <a:pt x="241" y="106"/>
                        <a:pt x="241" y="106"/>
                        <a:pt x="241" y="106"/>
                      </a:cubicBezTo>
                      <a:cubicBezTo>
                        <a:pt x="241" y="47"/>
                        <a:pt x="193" y="0"/>
                        <a:pt x="135" y="0"/>
                      </a:cubicBezTo>
                      <a:cubicBezTo>
                        <a:pt x="77" y="0"/>
                        <a:pt x="29" y="47"/>
                        <a:pt x="29" y="106"/>
                      </a:cubicBezTo>
                      <a:cubicBezTo>
                        <a:pt x="29" y="164"/>
                        <a:pt x="29" y="164"/>
                        <a:pt x="29" y="164"/>
                      </a:cubicBezTo>
                      <a:cubicBezTo>
                        <a:pt x="0" y="166"/>
                        <a:pt x="0" y="166"/>
                        <a:pt x="0" y="166"/>
                      </a:cubicBezTo>
                      <a:cubicBezTo>
                        <a:pt x="0" y="260"/>
                        <a:pt x="0" y="260"/>
                        <a:pt x="0" y="260"/>
                      </a:cubicBezTo>
                      <a:cubicBezTo>
                        <a:pt x="0" y="297"/>
                        <a:pt x="0" y="297"/>
                        <a:pt x="0" y="297"/>
                      </a:cubicBezTo>
                      <a:cubicBezTo>
                        <a:pt x="0" y="391"/>
                        <a:pt x="0" y="391"/>
                        <a:pt x="0" y="391"/>
                      </a:cubicBezTo>
                      <a:cubicBezTo>
                        <a:pt x="135" y="400"/>
                        <a:pt x="135" y="400"/>
                        <a:pt x="135" y="400"/>
                      </a:cubicBezTo>
                      <a:cubicBezTo>
                        <a:pt x="270" y="391"/>
                        <a:pt x="270" y="391"/>
                        <a:pt x="270" y="391"/>
                      </a:cubicBezTo>
                      <a:cubicBezTo>
                        <a:pt x="270" y="297"/>
                        <a:pt x="270" y="297"/>
                        <a:pt x="270" y="297"/>
                      </a:cubicBezTo>
                      <a:cubicBezTo>
                        <a:pt x="270" y="297"/>
                        <a:pt x="270" y="297"/>
                        <a:pt x="270" y="297"/>
                      </a:cubicBezTo>
                      <a:lnTo>
                        <a:pt x="270" y="260"/>
                      </a:lnTo>
                      <a:close/>
                      <a:moveTo>
                        <a:pt x="151" y="314"/>
                      </a:moveTo>
                      <a:cubicBezTo>
                        <a:pt x="137" y="314"/>
                        <a:pt x="137" y="314"/>
                        <a:pt x="137" y="314"/>
                      </a:cubicBezTo>
                      <a:cubicBezTo>
                        <a:pt x="133" y="314"/>
                        <a:pt x="133" y="314"/>
                        <a:pt x="133" y="314"/>
                      </a:cubicBezTo>
                      <a:cubicBezTo>
                        <a:pt x="119" y="314"/>
                        <a:pt x="119" y="314"/>
                        <a:pt x="119" y="314"/>
                      </a:cubicBezTo>
                      <a:cubicBezTo>
                        <a:pt x="129" y="277"/>
                        <a:pt x="129" y="277"/>
                        <a:pt x="129" y="277"/>
                      </a:cubicBezTo>
                      <a:cubicBezTo>
                        <a:pt x="123" y="275"/>
                        <a:pt x="119" y="269"/>
                        <a:pt x="119" y="262"/>
                      </a:cubicBezTo>
                      <a:cubicBezTo>
                        <a:pt x="119" y="253"/>
                        <a:pt x="126" y="246"/>
                        <a:pt x="135" y="246"/>
                      </a:cubicBezTo>
                      <a:cubicBezTo>
                        <a:pt x="144" y="246"/>
                        <a:pt x="151" y="253"/>
                        <a:pt x="151" y="262"/>
                      </a:cubicBezTo>
                      <a:cubicBezTo>
                        <a:pt x="151" y="269"/>
                        <a:pt x="147" y="275"/>
                        <a:pt x="141" y="277"/>
                      </a:cubicBezTo>
                      <a:lnTo>
                        <a:pt x="151" y="314"/>
                      </a:lnTo>
                      <a:close/>
                      <a:moveTo>
                        <a:pt x="209" y="162"/>
                      </a:moveTo>
                      <a:cubicBezTo>
                        <a:pt x="135" y="157"/>
                        <a:pt x="135" y="157"/>
                        <a:pt x="135" y="157"/>
                      </a:cubicBezTo>
                      <a:cubicBezTo>
                        <a:pt x="61" y="162"/>
                        <a:pt x="61" y="162"/>
                        <a:pt x="61" y="162"/>
                      </a:cubicBezTo>
                      <a:cubicBezTo>
                        <a:pt x="61" y="106"/>
                        <a:pt x="61" y="106"/>
                        <a:pt x="61" y="106"/>
                      </a:cubicBezTo>
                      <a:cubicBezTo>
                        <a:pt x="61" y="65"/>
                        <a:pt x="94" y="32"/>
                        <a:pt x="135" y="32"/>
                      </a:cubicBezTo>
                      <a:cubicBezTo>
                        <a:pt x="176" y="32"/>
                        <a:pt x="209" y="65"/>
                        <a:pt x="209" y="106"/>
                      </a:cubicBezTo>
                      <a:lnTo>
                        <a:pt x="209" y="162"/>
                      </a:lnTo>
                      <a:close/>
                    </a:path>
                  </a:pathLst>
                </a:custGeom>
                <a:solidFill>
                  <a:schemeClr val="accent1"/>
                </a:solidFill>
                <a:ln w="38100">
                  <a:noFill/>
                </a:ln>
              </p:spPr>
              <p:txBody>
                <a:bodyPr vert="horz" wrap="square" lIns="91427" tIns="45714" rIns="91427" bIns="45714" numCol="1" anchor="t" anchorCtr="0" compatLnSpc="1">
                  <a:prstTxWarp prst="textNoShape">
                    <a:avLst/>
                  </a:prstTxWarp>
                </a:bodyPr>
                <a:lstStyle/>
                <a:p>
                  <a:pPr marL="0" marR="0" lvl="0" indent="0" algn="l" defTabSz="932611"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1" name="Group 60">
                  <a:extLst>
                    <a:ext uri="{FF2B5EF4-FFF2-40B4-BE49-F238E27FC236}">
                      <a16:creationId xmlns:a16="http://schemas.microsoft.com/office/drawing/2014/main" id="{1A1116AA-CC55-D546-BE36-1679B722BA17}"/>
                    </a:ext>
                  </a:extLst>
                </p:cNvPr>
                <p:cNvGrpSpPr/>
                <p:nvPr/>
              </p:nvGrpSpPr>
              <p:grpSpPr>
                <a:xfrm>
                  <a:off x="18181767" y="-7292655"/>
                  <a:ext cx="3702873" cy="2344785"/>
                  <a:chOff x="18180250" y="-7414574"/>
                  <a:chExt cx="3399589" cy="2152735"/>
                </a:xfrm>
              </p:grpSpPr>
              <p:sp>
                <p:nvSpPr>
                  <p:cNvPr id="62" name="Freeform 166">
                    <a:extLst>
                      <a:ext uri="{FF2B5EF4-FFF2-40B4-BE49-F238E27FC236}">
                        <a16:creationId xmlns:a16="http://schemas.microsoft.com/office/drawing/2014/main" id="{2C78551A-7B8A-314F-81CF-CE5C653D768A}"/>
                      </a:ext>
                    </a:extLst>
                  </p:cNvPr>
                  <p:cNvSpPr>
                    <a:spLocks noChangeAspect="1"/>
                  </p:cNvSpPr>
                  <p:nvPr/>
                </p:nvSpPr>
                <p:spPr bwMode="auto">
                  <a:xfrm rot="5280000">
                    <a:off x="18257313" y="-5958914"/>
                    <a:ext cx="567544" cy="72167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2E814488-BC93-F243-B876-7BCDEA53086A}"/>
                      </a:ext>
                    </a:extLst>
                  </p:cNvPr>
                  <p:cNvGrpSpPr/>
                  <p:nvPr/>
                </p:nvGrpSpPr>
                <p:grpSpPr>
                  <a:xfrm>
                    <a:off x="20965533" y="-5894271"/>
                    <a:ext cx="614306" cy="632432"/>
                    <a:chOff x="2296894" y="-3310276"/>
                    <a:chExt cx="484187" cy="498475"/>
                  </a:xfrm>
                  <a:solidFill>
                    <a:schemeClr val="accent3"/>
                  </a:solidFill>
                </p:grpSpPr>
                <p:sp>
                  <p:nvSpPr>
                    <p:cNvPr id="79" name="Freeform 172">
                      <a:extLst>
                        <a:ext uri="{FF2B5EF4-FFF2-40B4-BE49-F238E27FC236}">
                          <a16:creationId xmlns:a16="http://schemas.microsoft.com/office/drawing/2014/main" id="{A2A8390E-7091-B74D-96AC-AC64D303426D}"/>
                        </a:ext>
                      </a:extLst>
                    </p:cNvPr>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173">
                      <a:extLst>
                        <a:ext uri="{FF2B5EF4-FFF2-40B4-BE49-F238E27FC236}">
                          <a16:creationId xmlns:a16="http://schemas.microsoft.com/office/drawing/2014/main" id="{C69AB87E-4FAD-1F4E-BB86-99FB74A6DA79}"/>
                        </a:ext>
                      </a:extLst>
                    </p:cNvPr>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174">
                      <a:extLst>
                        <a:ext uri="{FF2B5EF4-FFF2-40B4-BE49-F238E27FC236}">
                          <a16:creationId xmlns:a16="http://schemas.microsoft.com/office/drawing/2014/main" id="{E562C911-355E-1F4F-B398-0672BB32964C}"/>
                        </a:ext>
                      </a:extLst>
                    </p:cNvPr>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175">
                      <a:extLst>
                        <a:ext uri="{FF2B5EF4-FFF2-40B4-BE49-F238E27FC236}">
                          <a16:creationId xmlns:a16="http://schemas.microsoft.com/office/drawing/2014/main" id="{CB2B5DDC-2ECA-824A-AD22-0DE5F083F309}"/>
                        </a:ext>
                      </a:extLst>
                    </p:cNvPr>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176">
                      <a:extLst>
                        <a:ext uri="{FF2B5EF4-FFF2-40B4-BE49-F238E27FC236}">
                          <a16:creationId xmlns:a16="http://schemas.microsoft.com/office/drawing/2014/main" id="{B888C96A-EC14-3C4A-8D82-39A56B5E025C}"/>
                        </a:ext>
                      </a:extLst>
                    </p:cNvPr>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77">
                      <a:extLst>
                        <a:ext uri="{FF2B5EF4-FFF2-40B4-BE49-F238E27FC236}">
                          <a16:creationId xmlns:a16="http://schemas.microsoft.com/office/drawing/2014/main" id="{DB80157D-4CED-0F47-B41E-295BA63ED46C}"/>
                        </a:ext>
                      </a:extLst>
                    </p:cNvPr>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78">
                      <a:extLst>
                        <a:ext uri="{FF2B5EF4-FFF2-40B4-BE49-F238E27FC236}">
                          <a16:creationId xmlns:a16="http://schemas.microsoft.com/office/drawing/2014/main" id="{F4E7D8BC-C383-7249-8B1D-872616BE385D}"/>
                        </a:ext>
                      </a:extLst>
                    </p:cNvPr>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179">
                      <a:extLst>
                        <a:ext uri="{FF2B5EF4-FFF2-40B4-BE49-F238E27FC236}">
                          <a16:creationId xmlns:a16="http://schemas.microsoft.com/office/drawing/2014/main" id="{59092D02-8F05-2146-81B3-BADB77DBEB03}"/>
                        </a:ext>
                      </a:extLst>
                    </p:cNvPr>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4" name="Line 181">
                    <a:extLst>
                      <a:ext uri="{FF2B5EF4-FFF2-40B4-BE49-F238E27FC236}">
                        <a16:creationId xmlns:a16="http://schemas.microsoft.com/office/drawing/2014/main" id="{0F4CDAD3-3DAA-9248-9B3D-091D669A8995}"/>
                      </a:ext>
                    </a:extLst>
                  </p:cNvPr>
                  <p:cNvSpPr>
                    <a:spLocks noChangeShapeType="1"/>
                  </p:cNvSpPr>
                  <p:nvPr/>
                </p:nvSpPr>
                <p:spPr bwMode="auto">
                  <a:xfrm>
                    <a:off x="18840642" y="-5578056"/>
                    <a:ext cx="483389" cy="0"/>
                  </a:xfrm>
                  <a:prstGeom prst="line">
                    <a:avLst/>
                  </a:prstGeom>
                  <a:noFill/>
                  <a:ln w="6350">
                    <a:solidFill>
                      <a:schemeClr val="bg1">
                        <a:lumMod val="75000"/>
                      </a:schemeClr>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65" name="Group 64">
                    <a:extLst>
                      <a:ext uri="{FF2B5EF4-FFF2-40B4-BE49-F238E27FC236}">
                        <a16:creationId xmlns:a16="http://schemas.microsoft.com/office/drawing/2014/main" id="{79B8DC29-A679-A943-9A84-0ABFCE460534}"/>
                      </a:ext>
                    </a:extLst>
                  </p:cNvPr>
                  <p:cNvGrpSpPr/>
                  <p:nvPr/>
                </p:nvGrpSpPr>
                <p:grpSpPr>
                  <a:xfrm>
                    <a:off x="20991717" y="-6959737"/>
                    <a:ext cx="582081" cy="505546"/>
                    <a:chOff x="2317532" y="-4150064"/>
                    <a:chExt cx="458787" cy="398463"/>
                  </a:xfrm>
                  <a:solidFill>
                    <a:schemeClr val="accent3"/>
                  </a:solidFill>
                </p:grpSpPr>
                <p:sp>
                  <p:nvSpPr>
                    <p:cNvPr id="75" name="Freeform 185">
                      <a:extLst>
                        <a:ext uri="{FF2B5EF4-FFF2-40B4-BE49-F238E27FC236}">
                          <a16:creationId xmlns:a16="http://schemas.microsoft.com/office/drawing/2014/main" id="{98A9D3FC-1831-AE4C-9365-885D819129C4}"/>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186">
                      <a:extLst>
                        <a:ext uri="{FF2B5EF4-FFF2-40B4-BE49-F238E27FC236}">
                          <a16:creationId xmlns:a16="http://schemas.microsoft.com/office/drawing/2014/main" id="{5A7E4563-F112-9742-9062-39B05BD5A07D}"/>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187">
                      <a:extLst>
                        <a:ext uri="{FF2B5EF4-FFF2-40B4-BE49-F238E27FC236}">
                          <a16:creationId xmlns:a16="http://schemas.microsoft.com/office/drawing/2014/main" id="{6A940860-6239-B54B-A950-37A7A4627297}"/>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188">
                      <a:extLst>
                        <a:ext uri="{FF2B5EF4-FFF2-40B4-BE49-F238E27FC236}">
                          <a16:creationId xmlns:a16="http://schemas.microsoft.com/office/drawing/2014/main" id="{4314E0D9-D2AA-624F-AAA3-812F92340E7F}"/>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6" name="Freeform 194">
                    <a:extLst>
                      <a:ext uri="{FF2B5EF4-FFF2-40B4-BE49-F238E27FC236}">
                        <a16:creationId xmlns:a16="http://schemas.microsoft.com/office/drawing/2014/main" id="{A9CE08F3-639C-734D-B940-4529501867FE}"/>
                      </a:ext>
                    </a:extLst>
                  </p:cNvPr>
                  <p:cNvSpPr>
                    <a:spLocks/>
                  </p:cNvSpPr>
                  <p:nvPr/>
                </p:nvSpPr>
                <p:spPr bwMode="auto">
                  <a:xfrm>
                    <a:off x="19863814" y="-6705959"/>
                    <a:ext cx="980874" cy="811688"/>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6350">
                    <a:solidFill>
                      <a:schemeClr val="bg1">
                        <a:lumMod val="75000"/>
                      </a:schemeClr>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67" name="Freeform 216">
                    <a:extLst>
                      <a:ext uri="{FF2B5EF4-FFF2-40B4-BE49-F238E27FC236}">
                        <a16:creationId xmlns:a16="http://schemas.microsoft.com/office/drawing/2014/main" id="{F1CA471D-105D-1041-B35A-AC096786E25C}"/>
                      </a:ext>
                    </a:extLst>
                  </p:cNvPr>
                  <p:cNvSpPr>
                    <a:spLocks/>
                  </p:cNvSpPr>
                  <p:nvPr/>
                </p:nvSpPr>
                <p:spPr bwMode="auto">
                  <a:xfrm flipH="1">
                    <a:off x="19969680" y="-7414574"/>
                    <a:ext cx="1314086" cy="436711"/>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6350">
                    <a:solidFill>
                      <a:schemeClr val="bg1">
                        <a:lumMod val="75000"/>
                      </a:schemeClr>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68" name="Freeform 234">
                    <a:extLst>
                      <a:ext uri="{FF2B5EF4-FFF2-40B4-BE49-F238E27FC236}">
                        <a16:creationId xmlns:a16="http://schemas.microsoft.com/office/drawing/2014/main" id="{43FEFFF4-2062-874D-8938-6AE310823D78}"/>
                      </a:ext>
                    </a:extLst>
                  </p:cNvPr>
                  <p:cNvSpPr>
                    <a:spLocks/>
                  </p:cNvSpPr>
                  <p:nvPr/>
                </p:nvSpPr>
                <p:spPr bwMode="auto">
                  <a:xfrm>
                    <a:off x="18494215" y="-7414573"/>
                    <a:ext cx="2809690" cy="1399456"/>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6350">
                    <a:solidFill>
                      <a:schemeClr val="bg1">
                        <a:lumMod val="75000"/>
                      </a:schemeClr>
                    </a:solidFill>
                    <a:headEnd type="none" w="med" len="med"/>
                    <a:tailEnd type="none" w="med" len="med"/>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69" name="Group 68">
                    <a:extLst>
                      <a:ext uri="{FF2B5EF4-FFF2-40B4-BE49-F238E27FC236}">
                        <a16:creationId xmlns:a16="http://schemas.microsoft.com/office/drawing/2014/main" id="{4E0B907C-CE07-4147-AD13-7E35CD708783}"/>
                      </a:ext>
                    </a:extLst>
                  </p:cNvPr>
                  <p:cNvGrpSpPr/>
                  <p:nvPr/>
                </p:nvGrpSpPr>
                <p:grpSpPr>
                  <a:xfrm>
                    <a:off x="19456963" y="-5894271"/>
                    <a:ext cx="813701" cy="632432"/>
                    <a:chOff x="1107857" y="-3310276"/>
                    <a:chExt cx="641349" cy="498475"/>
                  </a:xfrm>
                  <a:solidFill>
                    <a:schemeClr val="accent3"/>
                  </a:solidFill>
                </p:grpSpPr>
                <p:sp>
                  <p:nvSpPr>
                    <p:cNvPr id="71" name="Freeform 236">
                      <a:extLst>
                        <a:ext uri="{FF2B5EF4-FFF2-40B4-BE49-F238E27FC236}">
                          <a16:creationId xmlns:a16="http://schemas.microsoft.com/office/drawing/2014/main" id="{43424171-DD43-1242-B465-85F0D9AE2BBC}"/>
                        </a:ext>
                      </a:extLst>
                    </p:cNvPr>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237">
                      <a:extLst>
                        <a:ext uri="{FF2B5EF4-FFF2-40B4-BE49-F238E27FC236}">
                          <a16:creationId xmlns:a16="http://schemas.microsoft.com/office/drawing/2014/main" id="{7853E9E8-C561-B249-898F-AB76B75BD819}"/>
                        </a:ext>
                      </a:extLst>
                    </p:cNvPr>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238">
                      <a:extLst>
                        <a:ext uri="{FF2B5EF4-FFF2-40B4-BE49-F238E27FC236}">
                          <a16:creationId xmlns:a16="http://schemas.microsoft.com/office/drawing/2014/main" id="{4FB6CB14-F7B2-2040-BF8C-A642FD08068F}"/>
                        </a:ext>
                      </a:extLst>
                    </p:cNvPr>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239">
                      <a:extLst>
                        <a:ext uri="{FF2B5EF4-FFF2-40B4-BE49-F238E27FC236}">
                          <a16:creationId xmlns:a16="http://schemas.microsoft.com/office/drawing/2014/main" id="{E4DB8B55-69F1-D24B-B282-24BCCECE9543}"/>
                        </a:ext>
                      </a:extLst>
                    </p:cNvPr>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chemeClr val="accent1"/>
                    </a:solidFill>
                    <a:ln w="0">
                      <a:noFill/>
                      <a:prstDash val="solid"/>
                      <a:round/>
                      <a:headEnd/>
                      <a:tailEnd/>
                    </a:ln>
                  </p:spPr>
                  <p:txBody>
                    <a:bodyPr vert="horz" wrap="square" lIns="91427" tIns="45714" rIns="91427" bIns="45714" numCol="1" anchor="t" anchorCtr="0" compatLnSpc="1">
                      <a:prstTxWarp prst="textNoShape">
                        <a:avLst/>
                      </a:prstTxWarp>
                    </a:bodyPr>
                    <a:lstStyle/>
                    <a:p>
                      <a:pPr marL="0" marR="0" lvl="0" indent="0" algn="l" defTabSz="9142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Line 241">
                    <a:extLst>
                      <a:ext uri="{FF2B5EF4-FFF2-40B4-BE49-F238E27FC236}">
                        <a16:creationId xmlns:a16="http://schemas.microsoft.com/office/drawing/2014/main" id="{9C102C26-F35E-7C48-904D-9FE9EA7902F0}"/>
                      </a:ext>
                    </a:extLst>
                  </p:cNvPr>
                  <p:cNvSpPr>
                    <a:spLocks noChangeShapeType="1"/>
                  </p:cNvSpPr>
                  <p:nvPr/>
                </p:nvSpPr>
                <p:spPr bwMode="auto">
                  <a:xfrm>
                    <a:off x="20292819" y="-5578056"/>
                    <a:ext cx="541796" cy="0"/>
                  </a:xfrm>
                  <a:prstGeom prst="line">
                    <a:avLst/>
                  </a:prstGeom>
                  <a:noFill/>
                  <a:ln w="6350">
                    <a:solidFill>
                      <a:schemeClr val="bg1">
                        <a:lumMod val="75000"/>
                      </a:schemeClr>
                    </a:solidFill>
                    <a:headEnd type="none" w="med" len="med"/>
                    <a:tailEnd type="none" w="med" len="med"/>
                  </a:ln>
                  <a:extLst>
                    <a:ext uri="{909E8E84-426E-40DD-AFC4-6F175D3DCCD1}">
                      <a14:hiddenFill xmlns:a14="http://schemas.microsoft.com/office/drawing/2010/main">
                        <a:noFill/>
                      </a14:hiddenFill>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34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17">
                            <a:srgbClr val="505050"/>
                          </a:gs>
                          <a:gs pos="100000">
                            <a:srgbClr val="505050"/>
                          </a:gs>
                        </a:gsLst>
                        <a:lin ang="5400000" scaled="0"/>
                      </a:gradFill>
                      <a:effectLst/>
                      <a:uLnTx/>
                      <a:uFillTx/>
                      <a:latin typeface="Segoe UI"/>
                      <a:ea typeface="+mn-ea"/>
                      <a:cs typeface="+mn-cs"/>
                    </a:endParaRPr>
                  </a:p>
                </p:txBody>
              </p:sp>
            </p:grpSp>
          </p:grpSp>
        </p:grpSp>
      </p:grpSp>
      <p:sp>
        <p:nvSpPr>
          <p:cNvPr id="87" name="Rectangle 86">
            <a:extLst>
              <a:ext uri="{FF2B5EF4-FFF2-40B4-BE49-F238E27FC236}">
                <a16:creationId xmlns:a16="http://schemas.microsoft.com/office/drawing/2014/main" id="{EA7789BE-8C29-614C-8F2D-610B27019B16}"/>
              </a:ext>
            </a:extLst>
          </p:cNvPr>
          <p:cNvSpPr/>
          <p:nvPr/>
        </p:nvSpPr>
        <p:spPr bwMode="auto">
          <a:xfrm>
            <a:off x="403860" y="1414430"/>
            <a:ext cx="11384280" cy="70660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22860" rIns="22860" bIns="45720" numCol="1" spcCol="0" rtlCol="0" fromWordArt="0" anchor="b" anchorCtr="0" forceAA="0" compatLnSpc="1">
            <a:prstTxWarp prst="textNoShape">
              <a:avLst/>
            </a:prstTxWarp>
            <a:noAutofit/>
          </a:bodyPr>
          <a:lstStyle/>
          <a:p>
            <a:pPr marL="0" marR="0" lvl="0" indent="0" algn="ctr" defTabSz="45705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25"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642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1000"/>
                                        <p:tgtEl>
                                          <p:spTgt spid="40"/>
                                        </p:tgtEl>
                                      </p:cBhvr>
                                    </p:animEffect>
                                    <p:anim calcmode="lin" valueType="num">
                                      <p:cBhvr>
                                        <p:cTn id="40" dur="1000" fill="hold"/>
                                        <p:tgtEl>
                                          <p:spTgt spid="40"/>
                                        </p:tgtEl>
                                        <p:attrNameLst>
                                          <p:attrName>ppt_x</p:attrName>
                                        </p:attrNameLst>
                                      </p:cBhvr>
                                      <p:tavLst>
                                        <p:tav tm="0">
                                          <p:val>
                                            <p:strVal val="#ppt_x"/>
                                          </p:val>
                                        </p:tav>
                                        <p:tav tm="100000">
                                          <p:val>
                                            <p:strVal val="#ppt_x"/>
                                          </p:val>
                                        </p:tav>
                                      </p:tavLst>
                                    </p:anim>
                                    <p:anim calcmode="lin" valueType="num">
                                      <p:cBhvr>
                                        <p:cTn id="41" dur="1000" fill="hold"/>
                                        <p:tgtEl>
                                          <p:spTgt spid="40"/>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0"/>
                                        <p:tgtEl>
                                          <p:spTgt spid="43"/>
                                        </p:tgtEl>
                                      </p:cBhvr>
                                    </p:animEffect>
                                    <p:anim calcmode="lin" valueType="num">
                                      <p:cBhvr>
                                        <p:cTn id="45" dur="1000" fill="hold"/>
                                        <p:tgtEl>
                                          <p:spTgt spid="43"/>
                                        </p:tgtEl>
                                        <p:attrNameLst>
                                          <p:attrName>ppt_x</p:attrName>
                                        </p:attrNameLst>
                                      </p:cBhvr>
                                      <p:tavLst>
                                        <p:tav tm="0">
                                          <p:val>
                                            <p:strVal val="#ppt_x"/>
                                          </p:val>
                                        </p:tav>
                                        <p:tav tm="100000">
                                          <p:val>
                                            <p:strVal val="#ppt_x"/>
                                          </p:val>
                                        </p:tav>
                                      </p:tavLst>
                                    </p:anim>
                                    <p:anim calcmode="lin" valueType="num">
                                      <p:cBhvr>
                                        <p:cTn id="46" dur="1000" fill="hold"/>
                                        <p:tgtEl>
                                          <p:spTgt spid="4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1000"/>
                                        <p:tgtEl>
                                          <p:spTgt spid="53"/>
                                        </p:tgtEl>
                                      </p:cBhvr>
                                    </p:animEffect>
                                    <p:anim calcmode="lin" valueType="num">
                                      <p:cBhvr>
                                        <p:cTn id="67" dur="1000" fill="hold"/>
                                        <p:tgtEl>
                                          <p:spTgt spid="53"/>
                                        </p:tgtEl>
                                        <p:attrNameLst>
                                          <p:attrName>ppt_x</p:attrName>
                                        </p:attrNameLst>
                                      </p:cBhvr>
                                      <p:tavLst>
                                        <p:tav tm="0">
                                          <p:val>
                                            <p:strVal val="#ppt_x"/>
                                          </p:val>
                                        </p:tav>
                                        <p:tav tm="100000">
                                          <p:val>
                                            <p:strVal val="#ppt_x"/>
                                          </p:val>
                                        </p:tav>
                                      </p:tavLst>
                                    </p:anim>
                                    <p:anim calcmode="lin" valueType="num">
                                      <p:cBhvr>
                                        <p:cTn id="6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IoT Security Best Practices for the IoT Developer Role</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p:txBody>
          <a:bodyPr/>
          <a:lstStyle/>
          <a:p>
            <a:r>
              <a:rPr lang="en-US" dirty="0"/>
              <a:t>Follow secure software development methodology</a:t>
            </a:r>
          </a:p>
          <a:p>
            <a:r>
              <a:rPr lang="en-US" dirty="0"/>
              <a:t>Choose open-source software with care</a:t>
            </a:r>
          </a:p>
          <a:p>
            <a:r>
              <a:rPr lang="en-US" dirty="0"/>
              <a:t>Integrate with care</a:t>
            </a:r>
          </a:p>
        </p:txBody>
      </p:sp>
    </p:spTree>
    <p:extLst>
      <p:ext uri="{BB962C8B-B14F-4D97-AF65-F5344CB8AC3E}">
        <p14:creationId xmlns:p14="http://schemas.microsoft.com/office/powerpoint/2010/main" val="225846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IoT Security Architecture and Threat Modeling</a:t>
            </a:r>
          </a:p>
        </p:txBody>
      </p:sp>
      <p:sp>
        <p:nvSpPr>
          <p:cNvPr id="4" name="Text Placeholder 5">
            <a:extLst>
              <a:ext uri="{FF2B5EF4-FFF2-40B4-BE49-F238E27FC236}">
                <a16:creationId xmlns:a16="http://schemas.microsoft.com/office/drawing/2014/main" id="{AACC017E-6117-4482-8E51-0C7957EE0240}"/>
              </a:ext>
            </a:extLst>
          </p:cNvPr>
          <p:cNvSpPr>
            <a:spLocks noGrp="1"/>
          </p:cNvSpPr>
          <p:nvPr>
            <p:ph type="body" sz="quarter" idx="10"/>
          </p:nvPr>
        </p:nvSpPr>
        <p:spPr/>
        <p:txBody>
          <a:bodyPr/>
          <a:lstStyle/>
          <a:p>
            <a:r>
              <a:rPr lang="en-US" dirty="0"/>
              <a:t>From a security architecture </a:t>
            </a:r>
            <a:r>
              <a:rPr lang="en-US"/>
              <a:t>and threat </a:t>
            </a:r>
            <a:r>
              <a:rPr lang="en-US" dirty="0"/>
              <a:t>modeling viewpoint, it’s typical for dedicated security staff and/or architects to own that responsibility…</a:t>
            </a:r>
          </a:p>
          <a:p>
            <a:endParaRPr lang="en-US" dirty="0"/>
          </a:p>
          <a:p>
            <a:r>
              <a:rPr lang="en-US" dirty="0"/>
              <a:t>But developers need to be able to participate in the conversations!</a:t>
            </a:r>
          </a:p>
        </p:txBody>
      </p:sp>
    </p:spTree>
    <p:extLst>
      <p:ext uri="{BB962C8B-B14F-4D97-AF65-F5344CB8AC3E}">
        <p14:creationId xmlns:p14="http://schemas.microsoft.com/office/powerpoint/2010/main" val="335581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SOFT BLACK TEMPLATE">
  <a:themeElements>
    <a:clrScheme name="ST_Illusttration_Soft_Black">
      <a:dk1>
        <a:srgbClr val="1A1A1A"/>
      </a:dk1>
      <a:lt1>
        <a:srgbClr val="FFFFFF"/>
      </a:lt1>
      <a:dk2>
        <a:srgbClr val="0D0D0D"/>
      </a:dk2>
      <a:lt2>
        <a:srgbClr val="D2D2D2"/>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A3FBD5A9-6ED4-4247-B514-45D69F798535}"/>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B88350DC2C9724A906EBD1DB416E736" ma:contentTypeVersion="11" ma:contentTypeDescription="Create a new document." ma:contentTypeScope="" ma:versionID="3305d56686ae4a6950b198aea993a1d2">
  <xsd:schema xmlns:xsd="http://www.w3.org/2001/XMLSchema" xmlns:xs="http://www.w3.org/2001/XMLSchema" xmlns:p="http://schemas.microsoft.com/office/2006/metadata/properties" xmlns:ns1="http://schemas.microsoft.com/sharepoint/v3" xmlns:ns2="7973f1c9-1709-40fe-a9b9-0d237034d0a7" targetNamespace="http://schemas.microsoft.com/office/2006/metadata/properties" ma:root="true" ma:fieldsID="ce29e2dd32399962d95a41b120f40218" ns1:_="" ns2:_="">
    <xsd:import namespace="http://schemas.microsoft.com/sharepoint/v3"/>
    <xsd:import namespace="7973f1c9-1709-40fe-a9b9-0d237034d0a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73f1c9-1709-40fe-a9b9-0d237034d0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AE3B84F-683A-47D2-AE57-DC5FFA13E587}">
  <ds:schemaRefs>
    <ds:schemaRef ds:uri="http://schemas.microsoft.com/sharepoint/v3/contenttype/forms"/>
  </ds:schemaRefs>
</ds:datastoreItem>
</file>

<file path=customXml/itemProps2.xml><?xml version="1.0" encoding="utf-8"?>
<ds:datastoreItem xmlns:ds="http://schemas.openxmlformats.org/officeDocument/2006/customXml" ds:itemID="{E19553D0-4211-446C-A9CD-4F17C4ACC51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CE76B63-D148-4191-B1B1-57AD44E9C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73f1c9-1709-40fe-a9b9-0d237034d0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16-9_Illustration_2018_Cloud_011</Template>
  <TotalTime>0</TotalTime>
  <Words>4111</Words>
  <Application>Microsoft Office PowerPoint</Application>
  <PresentationFormat>Widescreen</PresentationFormat>
  <Paragraphs>393</Paragraphs>
  <Slides>33</Slides>
  <Notes>33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Arial</vt:lpstr>
      <vt:lpstr>Calibri</vt:lpstr>
      <vt:lpstr>Calibri Light</vt:lpstr>
      <vt:lpstr>Consolas</vt:lpstr>
      <vt:lpstr>Segoe UI</vt:lpstr>
      <vt:lpstr>Segoe UI Light</vt:lpstr>
      <vt:lpstr>Segoe UI Semibold</vt:lpstr>
      <vt:lpstr>Segoe UI Semibold (Headings)</vt:lpstr>
      <vt:lpstr>Segoe UI Semilight</vt:lpstr>
      <vt:lpstr>Wingdings</vt:lpstr>
      <vt:lpstr>WHITE TEMPLATE</vt:lpstr>
      <vt:lpstr>SOFT BLACK TEMPLATE</vt:lpstr>
      <vt:lpstr>Black Template</vt:lpstr>
      <vt:lpstr>C+E Azure 2018</vt:lpstr>
      <vt:lpstr>AZ-220T01 Module 10:  Azure Security Center and IoT Security Considerations</vt:lpstr>
      <vt:lpstr>Lesson 01: Learning objectives</vt:lpstr>
      <vt:lpstr>Module 10 – Learning objectives</vt:lpstr>
      <vt:lpstr>Lesson 02: Security Fundamentals for IoT Solutions</vt:lpstr>
      <vt:lpstr>Security Recommendations (1/2)</vt:lpstr>
      <vt:lpstr>Security Recommendations (2/2)</vt:lpstr>
      <vt:lpstr>PowerPoint Presentation</vt:lpstr>
      <vt:lpstr>IoT Security Best Practices for the IoT Developer Role</vt:lpstr>
      <vt:lpstr>IoT Security Architecture and Threat Modeling</vt:lpstr>
      <vt:lpstr>Threat model</vt:lpstr>
      <vt:lpstr>Lesson 03: Introduction to Azure Security Center for IoT</vt:lpstr>
      <vt:lpstr>Introduction to Azure Security Center</vt:lpstr>
      <vt:lpstr>Introduction to Azure Security Center for IoT</vt:lpstr>
      <vt:lpstr>Azure Security Center for IoT Deployment Options</vt:lpstr>
      <vt:lpstr>Configure Built-in IoT Hub Integration</vt:lpstr>
      <vt:lpstr>Built-In Alerts</vt:lpstr>
      <vt:lpstr>Customizable Security Alerts</vt:lpstr>
      <vt:lpstr>Lesson 04: Enhance Protection with Azure Security Center for IoT Agents</vt:lpstr>
      <vt:lpstr>Your Security Agent Options</vt:lpstr>
      <vt:lpstr>Security Agent Deployment and Testing</vt:lpstr>
      <vt:lpstr>Module Configuration on a Non-Edge Device</vt:lpstr>
      <vt:lpstr>Deploy a security module on your IoT Edge device</vt:lpstr>
      <vt:lpstr>Security Agent Authentication</vt:lpstr>
      <vt:lpstr>Built-In Agent-Based Alerts</vt:lpstr>
      <vt:lpstr>Recommendations from Azure Security Center for IoT</vt:lpstr>
      <vt:lpstr>Baseline</vt:lpstr>
      <vt:lpstr>Lesson 05: Module Labs</vt:lpstr>
      <vt:lpstr>Module 10 Labs</vt:lpstr>
      <vt:lpstr>Lesson 06: Module 10 review questions</vt:lpstr>
      <vt:lpstr>Module Review: Question 10.1</vt:lpstr>
      <vt:lpstr>Module Review: Question 10.2</vt:lpstr>
      <vt:lpstr>Module Review: Question 10.3</vt:lpstr>
      <vt:lpstr>Module Review: Question 10.4</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2020-01-07T22:03:03Z</dcterms:created>
  <dcterms:modified xsi:type="dcterms:W3CDTF">2020-04-07T20:59:29Z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cahowd@microsoft.com</vt:lpwstr>
  </property>
  <property fmtid="{D5CDD505-2E9C-101B-9397-08002B2CF9AE}" pid="5" name="MSIP_Label_f42aa342-8706-4288-bd11-ebb85995028c_SetDate">
    <vt:lpwstr>2020-01-07T22:03:19.9244872Z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17cb4c7c-a49d-4204-a4b1-9f28c560e64d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0x010100CB88350DC2C9724A906EBD1DB416E736</vt:lpwstr>
  </property>
</Properties>
</file>